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7" r:id="rId2"/>
    <p:sldId id="333" r:id="rId3"/>
    <p:sldId id="288" r:id="rId4"/>
    <p:sldId id="335" r:id="rId5"/>
    <p:sldId id="291" r:id="rId6"/>
    <p:sldId id="329" r:id="rId7"/>
    <p:sldId id="330" r:id="rId8"/>
    <p:sldId id="331" r:id="rId9"/>
    <p:sldId id="332" r:id="rId10"/>
    <p:sldId id="319" r:id="rId11"/>
    <p:sldId id="295" r:id="rId12"/>
    <p:sldId id="325" r:id="rId13"/>
    <p:sldId id="296" r:id="rId14"/>
    <p:sldId id="298" r:id="rId15"/>
    <p:sldId id="299" r:id="rId16"/>
    <p:sldId id="300" r:id="rId17"/>
    <p:sldId id="301" r:id="rId18"/>
    <p:sldId id="279" r:id="rId19"/>
    <p:sldId id="280" r:id="rId20"/>
    <p:sldId id="334" r:id="rId21"/>
    <p:sldId id="312" r:id="rId22"/>
    <p:sldId id="313" r:id="rId23"/>
    <p:sldId id="327" r:id="rId24"/>
    <p:sldId id="307" r:id="rId25"/>
    <p:sldId id="308" r:id="rId26"/>
    <p:sldId id="309" r:id="rId27"/>
    <p:sldId id="323" r:id="rId28"/>
    <p:sldId id="324" r:id="rId29"/>
    <p:sldId id="328" r:id="rId30"/>
    <p:sldId id="311" r:id="rId31"/>
    <p:sldId id="336" r:id="rId32"/>
    <p:sldId id="31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5128" autoAdjust="0"/>
  </p:normalViewPr>
  <p:slideViewPr>
    <p:cSldViewPr>
      <p:cViewPr varScale="1">
        <p:scale>
          <a:sx n="57" d="100"/>
          <a:sy n="57" d="100"/>
        </p:scale>
        <p:origin x="1464"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62CEBE-1E1E-46E4-A4D5-40A9C39F76AA}" type="datetimeFigureOut">
              <a:rPr lang="en-US" smtClean="0"/>
              <a:pPr/>
              <a:t>3/30/2021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62D830-4417-4C46-8FD7-7D717C90A4D9}" type="slidenum">
              <a:rPr lang="en-US" smtClean="0"/>
              <a:pPr/>
              <a:t>‹#›</a:t>
            </a:fld>
            <a:endParaRPr lang="en-US"/>
          </a:p>
        </p:txBody>
      </p:sp>
    </p:spTree>
    <p:extLst>
      <p:ext uri="{BB962C8B-B14F-4D97-AF65-F5344CB8AC3E}">
        <p14:creationId xmlns:p14="http://schemas.microsoft.com/office/powerpoint/2010/main" val="337739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t_cott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Mahyc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Bt</a:t>
            </a:r>
            <a:r>
              <a:rPr lang="en-US" sz="1200" b="0" i="0" kern="1200" dirty="0">
                <a:solidFill>
                  <a:schemeClr val="tx1"/>
                </a:solidFill>
                <a:effectLst/>
                <a:latin typeface="+mn-lt"/>
                <a:ea typeface="+mn-ea"/>
                <a:cs typeface="+mn-cs"/>
              </a:rPr>
              <a:t> cotton was first approved for field trials in the United States in 1993, and first approved commercial use in the United States in 1995.</a:t>
            </a:r>
            <a:r>
              <a:rPr lang="en-US" sz="1200" b="0" i="0" u="none" strike="noStrike" kern="1200" baseline="30000" dirty="0">
                <a:solidFill>
                  <a:schemeClr val="tx1"/>
                </a:solidFill>
                <a:effectLst/>
                <a:latin typeface="+mn-lt"/>
                <a:ea typeface="+mn-ea"/>
                <a:cs typeface="+mn-cs"/>
                <a:hlinkClick r:id="rId3"/>
              </a:rPr>
              <a:t>[3]</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Bt</a:t>
            </a:r>
            <a:r>
              <a:rPr lang="en-US" sz="1200" b="0" i="0" kern="1200" dirty="0">
                <a:solidFill>
                  <a:schemeClr val="tx1"/>
                </a:solidFill>
                <a:effectLst/>
                <a:latin typeface="+mn-lt"/>
                <a:ea typeface="+mn-ea"/>
                <a:cs typeface="+mn-cs"/>
              </a:rPr>
              <a:t> cotton was approved by the Chinese government in 1997.</a:t>
            </a:r>
            <a:r>
              <a:rPr lang="en-US" sz="1200" b="0" i="0" u="none" strike="noStrike" kern="1200" baseline="30000" dirty="0">
                <a:solidFill>
                  <a:schemeClr val="tx1"/>
                </a:solidFill>
                <a:effectLst/>
                <a:latin typeface="+mn-lt"/>
                <a:ea typeface="+mn-ea"/>
                <a:cs typeface="+mn-cs"/>
                <a:hlinkClick r:id="rId3"/>
              </a:rPr>
              <a:t>[4]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2002, a joint venture between Monsanto and </a:t>
            </a:r>
            <a:r>
              <a:rPr lang="en-US" sz="1200" b="0" i="0" u="none" strike="noStrike" kern="1200" dirty="0" err="1">
                <a:solidFill>
                  <a:schemeClr val="tx1"/>
                </a:solidFill>
                <a:effectLst/>
                <a:latin typeface="+mn-lt"/>
                <a:ea typeface="+mn-ea"/>
                <a:cs typeface="+mn-cs"/>
                <a:hlinkClick r:id="rId4" tooltip="Mahyco"/>
              </a:rPr>
              <a:t>Mahyco</a:t>
            </a:r>
            <a:r>
              <a:rPr lang="en-US" sz="1200" b="0" i="0" kern="1200" dirty="0">
                <a:solidFill>
                  <a:schemeClr val="tx1"/>
                </a:solidFill>
                <a:effectLst/>
                <a:latin typeface="+mn-lt"/>
                <a:ea typeface="+mn-ea"/>
                <a:cs typeface="+mn-cs"/>
              </a:rPr>
              <a:t> introduced </a:t>
            </a:r>
            <a:r>
              <a:rPr lang="en-US" sz="1200" b="0" i="0" kern="1200" dirty="0" err="1">
                <a:solidFill>
                  <a:schemeClr val="tx1"/>
                </a:solidFill>
                <a:effectLst/>
                <a:latin typeface="+mn-lt"/>
                <a:ea typeface="+mn-ea"/>
                <a:cs typeface="+mn-cs"/>
              </a:rPr>
              <a:t>Bt</a:t>
            </a:r>
            <a:r>
              <a:rPr lang="en-US" sz="1200" b="0" i="0" kern="1200" dirty="0">
                <a:solidFill>
                  <a:schemeClr val="tx1"/>
                </a:solidFill>
                <a:effectLst/>
                <a:latin typeface="+mn-lt"/>
                <a:ea typeface="+mn-ea"/>
                <a:cs typeface="+mn-cs"/>
              </a:rPr>
              <a:t> cotton to India.</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2011, India grew the largest GM cotton crop at 10.6 million hectares. The U.S. GM cotton crop was 4.0 million hectares, the second largest area in the world, followed by China with 3.9 million hectares and Pakistan with 2.6 million hectares.</a:t>
            </a:r>
            <a:r>
              <a:rPr lang="en-US" sz="1200" b="0" i="0" u="none" strike="noStrike" kern="1200" baseline="30000" dirty="0">
                <a:solidFill>
                  <a:schemeClr val="tx1"/>
                </a:solidFill>
                <a:effectLst/>
                <a:latin typeface="+mn-lt"/>
                <a:ea typeface="+mn-ea"/>
                <a:cs typeface="+mn-cs"/>
                <a:hlinkClick r:id="rId3"/>
              </a:rPr>
              <a:t>[6]</a:t>
            </a:r>
            <a:r>
              <a:rPr lang="en-US" sz="1200" b="0" i="0" kern="1200" dirty="0">
                <a:solidFill>
                  <a:schemeClr val="tx1"/>
                </a:solidFill>
                <a:effectLst/>
                <a:latin typeface="+mn-lt"/>
                <a:ea typeface="+mn-ea"/>
                <a:cs typeface="+mn-cs"/>
              </a:rPr>
              <a:t> By 2014, 96% of cotton grown in the United States was genetically modified</a:t>
            </a:r>
            <a:r>
              <a:rPr lang="en-US" sz="1200" b="0" i="0" u="none" strike="noStrike" kern="1200" baseline="30000" dirty="0">
                <a:solidFill>
                  <a:schemeClr val="tx1"/>
                </a:solidFill>
                <a:effectLst/>
                <a:latin typeface="+mn-lt"/>
                <a:ea typeface="+mn-ea"/>
                <a:cs typeface="+mn-cs"/>
                <a:hlinkClick r:id="rId3"/>
              </a:rPr>
              <a:t>[7]</a:t>
            </a:r>
            <a:r>
              <a:rPr lang="en-US" sz="1200" b="0" i="0" kern="1200" dirty="0">
                <a:solidFill>
                  <a:schemeClr val="tx1"/>
                </a:solidFill>
                <a:effectLst/>
                <a:latin typeface="+mn-lt"/>
                <a:ea typeface="+mn-ea"/>
                <a:cs typeface="+mn-cs"/>
              </a:rPr>
              <a:t> and 95% of cotton grown in India was GM.</a:t>
            </a:r>
            <a:r>
              <a:rPr lang="en-US" sz="1200" b="0" i="0" u="none" strike="noStrike" kern="1200" baseline="30000" dirty="0">
                <a:solidFill>
                  <a:schemeClr val="tx1"/>
                </a:solidFill>
                <a:effectLst/>
                <a:latin typeface="+mn-lt"/>
                <a:ea typeface="+mn-ea"/>
                <a:cs typeface="+mn-cs"/>
                <a:hlinkClick r:id="rId3"/>
              </a:rPr>
              <a:t>[8]</a:t>
            </a:r>
            <a:r>
              <a:rPr lang="en-US" sz="1200" b="0" i="0" kern="1200" dirty="0">
                <a:solidFill>
                  <a:schemeClr val="tx1"/>
                </a:solidFill>
                <a:effectLst/>
                <a:latin typeface="+mn-lt"/>
                <a:ea typeface="+mn-ea"/>
                <a:cs typeface="+mn-cs"/>
              </a:rPr>
              <a:t> India is the largest producer of cotton, and GM cotton, as of 2014.</a:t>
            </a:r>
          </a:p>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a:t>
            </a:fld>
            <a:endParaRPr lang="en-US"/>
          </a:p>
        </p:txBody>
      </p:sp>
    </p:spTree>
    <p:extLst>
      <p:ext uri="{BB962C8B-B14F-4D97-AF65-F5344CB8AC3E}">
        <p14:creationId xmlns:p14="http://schemas.microsoft.com/office/powerpoint/2010/main" val="3516195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Problems in the production or regulation of pancreatic hormones will cause complications related to blood sugar imbalance. Of all the diseases and disorders of the pancreas, the most well-known is diabetes.</a:t>
            </a:r>
          </a:p>
          <a:p>
            <a:endParaRPr lang="en-GB" dirty="0"/>
          </a:p>
          <a:p>
            <a:r>
              <a:rPr lang="en-GB" dirty="0"/>
              <a:t>Type 1 diabetes: Autoimmune disorder where insulin producing islets of Langerhans cells die. So, body doesn’t produce enough/any insulin to handle the glucose. People with type 1 diabetes have to take insulin to help their body use glucose appropriately. </a:t>
            </a:r>
          </a:p>
          <a:p>
            <a:endParaRPr lang="en-GB" dirty="0"/>
          </a:p>
          <a:p>
            <a:r>
              <a:rPr lang="en-GB" dirty="0"/>
              <a:t>Type 2 diabetes: much more prevalent. People with type 2 diabetes may be able to produce insulin, but their bodies don’t use it correctly (insulin resistance). They might also be unable to produce enough insulin to handle the glucose in their body. Lifestyle choices, such as diet and exercise, play a major role in managing and preventing type 2 diabetes.</a:t>
            </a:r>
          </a:p>
          <a:p>
            <a:endParaRPr lang="en-GB"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7</a:t>
            </a:fld>
            <a:endParaRPr lang="en-US"/>
          </a:p>
        </p:txBody>
      </p:sp>
    </p:spTree>
    <p:extLst>
      <p:ext uri="{BB962C8B-B14F-4D97-AF65-F5344CB8AC3E}">
        <p14:creationId xmlns:p14="http://schemas.microsoft.com/office/powerpoint/2010/main" val="4173615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A0B6D-D90F-46F7-B6E4-5E253B5B40C7}" type="slidenum">
              <a:rPr lang="en-US"/>
              <a:pPr/>
              <a:t>18</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8257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96D944-E1C7-4D5D-964A-C3744D011342}" type="slidenum">
              <a:rPr lang="en-US"/>
              <a:pPr/>
              <a:t>19</a:t>
            </a:fld>
            <a:endParaRPr 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7028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E7F8A-36F7-4B2D-9562-1864E2B54948}" type="slidenum">
              <a:rPr lang="en-US" smtClean="0"/>
              <a:pPr/>
              <a:t>24</a:t>
            </a:fld>
            <a:endParaRPr lang="en-US"/>
          </a:p>
        </p:txBody>
      </p:sp>
    </p:spTree>
    <p:extLst>
      <p:ext uri="{BB962C8B-B14F-4D97-AF65-F5344CB8AC3E}">
        <p14:creationId xmlns:p14="http://schemas.microsoft.com/office/powerpoint/2010/main" val="289366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 a 1997 review of the film for the journal </a:t>
            </a:r>
            <a:r>
              <a:rPr lang="en-US" sz="1200" b="1" i="1" dirty="0"/>
              <a:t>Nature Genetics</a:t>
            </a:r>
            <a:r>
              <a:rPr lang="en-US" sz="1200" b="1" dirty="0"/>
              <a:t>, molecular biologist Lee M. Silver stated that "</a:t>
            </a:r>
            <a:r>
              <a:rPr lang="en-US" sz="1200" b="1" i="1" dirty="0" err="1"/>
              <a:t>Gattaca</a:t>
            </a:r>
            <a:r>
              <a:rPr lang="en-US" sz="1200" b="1" dirty="0"/>
              <a:t> is a film that all geneticists should see if for no other reason than to understand the perception of our trade held by so many of the public-at-large".</a:t>
            </a:r>
          </a:p>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26</a:t>
            </a:fld>
            <a:endParaRPr lang="en-US"/>
          </a:p>
        </p:txBody>
      </p:sp>
    </p:spTree>
    <p:extLst>
      <p:ext uri="{BB962C8B-B14F-4D97-AF65-F5344CB8AC3E}">
        <p14:creationId xmlns:p14="http://schemas.microsoft.com/office/powerpoint/2010/main" val="261724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27</a:t>
            </a:fld>
            <a:endParaRPr lang="en-US"/>
          </a:p>
        </p:txBody>
      </p:sp>
    </p:spTree>
    <p:extLst>
      <p:ext uri="{BB962C8B-B14F-4D97-AF65-F5344CB8AC3E}">
        <p14:creationId xmlns:p14="http://schemas.microsoft.com/office/powerpoint/2010/main" val="3200338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649E4C-F404-41FD-B0FB-99302D7ABB18}" type="datetimeFigureOut">
              <a:rPr lang="en-US" smtClean="0"/>
              <a:pPr/>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148979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649E4C-F404-41FD-B0FB-99302D7ABB18}" type="datetimeFigureOut">
              <a:rPr lang="en-US" smtClean="0"/>
              <a:pPr/>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08024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649E4C-F404-41FD-B0FB-99302D7ABB18}" type="datetimeFigureOut">
              <a:rPr lang="en-US" smtClean="0"/>
              <a:pPr/>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845649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bg-BG"/>
          </a:p>
        </p:txBody>
      </p:sp>
      <p:sp>
        <p:nvSpPr>
          <p:cNvPr id="6" name="Rectangle 5"/>
          <p:cNvSpPr>
            <a:spLocks noGrp="1" noChangeArrowheads="1"/>
          </p:cNvSpPr>
          <p:nvPr>
            <p:ph type="ftr" sz="quarter" idx="11"/>
          </p:nvPr>
        </p:nvSpPr>
        <p:spPr>
          <a:ln/>
        </p:spPr>
        <p:txBody>
          <a:bodyPr/>
          <a:lstStyle>
            <a:lvl1pPr>
              <a:defRPr/>
            </a:lvl1pPr>
          </a:lstStyle>
          <a:p>
            <a:pPr>
              <a:defRPr/>
            </a:pPr>
            <a:endParaRPr lang="bg-BG"/>
          </a:p>
        </p:txBody>
      </p:sp>
      <p:sp>
        <p:nvSpPr>
          <p:cNvPr id="7" name="Rectangle 6"/>
          <p:cNvSpPr>
            <a:spLocks noGrp="1" noChangeArrowheads="1"/>
          </p:cNvSpPr>
          <p:nvPr>
            <p:ph type="sldNum" sz="quarter" idx="12"/>
          </p:nvPr>
        </p:nvSpPr>
        <p:spPr>
          <a:ln/>
        </p:spPr>
        <p:txBody>
          <a:bodyPr/>
          <a:lstStyle>
            <a:lvl1pPr>
              <a:defRPr/>
            </a:lvl1pPr>
          </a:lstStyle>
          <a:p>
            <a:fld id="{8D4AF982-713D-41E4-9A83-4BC0B835F7A0}" type="slidenum">
              <a:rPr lang="bg-BG" altLang="en-US"/>
              <a:pPr/>
              <a:t>‹#›</a:t>
            </a:fld>
            <a:endParaRPr lang="bg-BG"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bg-BG"/>
          </a:p>
        </p:txBody>
      </p:sp>
      <p:sp>
        <p:nvSpPr>
          <p:cNvPr id="7" name="Rectangle 5"/>
          <p:cNvSpPr>
            <a:spLocks noGrp="1" noChangeArrowheads="1"/>
          </p:cNvSpPr>
          <p:nvPr>
            <p:ph type="ftr" sz="quarter" idx="11"/>
          </p:nvPr>
        </p:nvSpPr>
        <p:spPr>
          <a:ln/>
        </p:spPr>
        <p:txBody>
          <a:bodyPr/>
          <a:lstStyle>
            <a:lvl1pPr>
              <a:defRPr/>
            </a:lvl1pPr>
          </a:lstStyle>
          <a:p>
            <a:pPr>
              <a:defRPr/>
            </a:pPr>
            <a:endParaRPr lang="bg-BG"/>
          </a:p>
        </p:txBody>
      </p:sp>
      <p:sp>
        <p:nvSpPr>
          <p:cNvPr id="8" name="Rectangle 6"/>
          <p:cNvSpPr>
            <a:spLocks noGrp="1" noChangeArrowheads="1"/>
          </p:cNvSpPr>
          <p:nvPr>
            <p:ph type="sldNum" sz="quarter" idx="12"/>
          </p:nvPr>
        </p:nvSpPr>
        <p:spPr>
          <a:ln/>
        </p:spPr>
        <p:txBody>
          <a:bodyPr/>
          <a:lstStyle>
            <a:lvl1pPr>
              <a:defRPr/>
            </a:lvl1pPr>
          </a:lstStyle>
          <a:p>
            <a:fld id="{0A31249B-564D-495D-AF25-F507391FE8F2}" type="slidenum">
              <a:rPr lang="bg-BG" altLang="en-US"/>
              <a:pPr/>
              <a:t>‹#›</a:t>
            </a:fld>
            <a:endParaRPr lang="bg-BG"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649E4C-F404-41FD-B0FB-99302D7ABB18}" type="datetimeFigureOut">
              <a:rPr lang="en-US" smtClean="0"/>
              <a:pPr/>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5912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649E4C-F404-41FD-B0FB-99302D7ABB18}" type="datetimeFigureOut">
              <a:rPr lang="en-US" smtClean="0"/>
              <a:pPr/>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10861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649E4C-F404-41FD-B0FB-99302D7ABB18}" type="datetimeFigureOut">
              <a:rPr lang="en-US" smtClean="0"/>
              <a:pPr/>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65957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649E4C-F404-41FD-B0FB-99302D7ABB18}" type="datetimeFigureOut">
              <a:rPr lang="en-US" smtClean="0"/>
              <a:pPr/>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189667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649E4C-F404-41FD-B0FB-99302D7ABB18}" type="datetimeFigureOut">
              <a:rPr lang="en-US" smtClean="0"/>
              <a:pPr/>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331632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49E4C-F404-41FD-B0FB-99302D7ABB18}" type="datetimeFigureOut">
              <a:rPr lang="en-US" smtClean="0"/>
              <a:pPr/>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86397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649E4C-F404-41FD-B0FB-99302D7ABB18}" type="datetimeFigureOut">
              <a:rPr lang="en-US" smtClean="0"/>
              <a:pPr/>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57671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649E4C-F404-41FD-B0FB-99302D7ABB18}" type="datetimeFigureOut">
              <a:rPr lang="en-US" smtClean="0"/>
              <a:pPr/>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4476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9E4C-F404-41FD-B0FB-99302D7ABB18}" type="datetimeFigureOut">
              <a:rPr lang="en-US" smtClean="0"/>
              <a:pPr/>
              <a:t>3/30/2021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63FD1-6CC3-4324-A7E8-3484920A6E45}" type="slidenum">
              <a:rPr lang="en-US" smtClean="0"/>
              <a:pPr/>
              <a:t>‹#›</a:t>
            </a:fld>
            <a:endParaRPr lang="en-US"/>
          </a:p>
        </p:txBody>
      </p:sp>
    </p:spTree>
    <p:extLst>
      <p:ext uri="{BB962C8B-B14F-4D97-AF65-F5344CB8AC3E}">
        <p14:creationId xmlns:p14="http://schemas.microsoft.com/office/powerpoint/2010/main" val="274983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Texas_A&amp;M_University"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Gail_Lyon" TargetMode="External"/><Relationship Id="rId13" Type="http://schemas.openxmlformats.org/officeDocument/2006/relationships/hyperlink" Target="https://en.wikipedia.org/wiki/Lisa_Zeno_Churgin" TargetMode="External"/><Relationship Id="rId3" Type="http://schemas.openxmlformats.org/officeDocument/2006/relationships/image" Target="../media/image34.jpeg"/><Relationship Id="rId7" Type="http://schemas.openxmlformats.org/officeDocument/2006/relationships/hyperlink" Target="https://en.wikipedia.org/wiki/Stacey_Sher" TargetMode="External"/><Relationship Id="rId12" Type="http://schemas.openxmlformats.org/officeDocument/2006/relationships/hyperlink" Target="https://en.wikipedia.org/wiki/S%C5%82awomir_Idzia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Michael_Shamberg" TargetMode="External"/><Relationship Id="rId11" Type="http://schemas.openxmlformats.org/officeDocument/2006/relationships/hyperlink" Target="https://en.wikipedia.org/wiki/Michael_Nyman" TargetMode="External"/><Relationship Id="rId5" Type="http://schemas.openxmlformats.org/officeDocument/2006/relationships/hyperlink" Target="https://en.wikipedia.org/wiki/Danny_DeVito" TargetMode="External"/><Relationship Id="rId15" Type="http://schemas.openxmlformats.org/officeDocument/2006/relationships/hyperlink" Target="https://en.wikipedia.org/wiki/Gattaca" TargetMode="External"/><Relationship Id="rId10" Type="http://schemas.openxmlformats.org/officeDocument/2006/relationships/hyperlink" Target="https://en.wikipedia.org/wiki/Uma_Thurman" TargetMode="External"/><Relationship Id="rId4" Type="http://schemas.openxmlformats.org/officeDocument/2006/relationships/hyperlink" Target="https://en.wikipedia.org/wiki/Andrew_Niccol" TargetMode="External"/><Relationship Id="rId9" Type="http://schemas.openxmlformats.org/officeDocument/2006/relationships/hyperlink" Target="https://en.wikipedia.org/wiki/Ethan_Hawke" TargetMode="External"/><Relationship Id="rId14" Type="http://schemas.openxmlformats.org/officeDocument/2006/relationships/hyperlink" Target="https://en.wikipedia.org/wiki/Columbia_Pictur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File:Zhong_Zhong_and_Hua_Hua.jp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082675" y="457200"/>
            <a:ext cx="6994525" cy="1138238"/>
          </a:xfrm>
          <a:prstGeom prst="rect">
            <a:avLst/>
          </a:prstGeom>
          <a:noFill/>
          <a:ln w="9525">
            <a:noFill/>
            <a:miter lim="800000"/>
            <a:headEnd/>
            <a:tailEnd/>
          </a:ln>
        </p:spPr>
        <p:txBody>
          <a:bodyPr wrap="none">
            <a:spAutoFit/>
          </a:bodyPr>
          <a:lstStyle/>
          <a:p>
            <a:pPr algn="ctr"/>
            <a:r>
              <a:rPr lang="en-US" altLang="en-US" sz="4400" b="1" dirty="0">
                <a:latin typeface="Arial" charset="0"/>
              </a:rPr>
              <a:t>Science of Living System</a:t>
            </a:r>
          </a:p>
          <a:p>
            <a:pPr algn="ctr"/>
            <a:r>
              <a:rPr lang="en-US" altLang="en-US" b="1" dirty="0">
                <a:latin typeface="Arial" charset="0"/>
              </a:rPr>
              <a:t>BS20001 (2-0-0)</a:t>
            </a:r>
          </a:p>
        </p:txBody>
      </p:sp>
      <p:sp>
        <p:nvSpPr>
          <p:cNvPr id="3075" name="Rectangle 1"/>
          <p:cNvSpPr>
            <a:spLocks noChangeArrowheads="1"/>
          </p:cNvSpPr>
          <p:nvPr/>
        </p:nvSpPr>
        <p:spPr bwMode="auto">
          <a:xfrm>
            <a:off x="1273175" y="4764088"/>
            <a:ext cx="6880225" cy="1939925"/>
          </a:xfrm>
          <a:prstGeom prst="rect">
            <a:avLst/>
          </a:prstGeom>
          <a:noFill/>
          <a:ln w="9525">
            <a:noFill/>
            <a:miter lim="800000"/>
            <a:headEnd/>
            <a:tailEnd/>
          </a:ln>
        </p:spPr>
        <p:txBody>
          <a:bodyPr>
            <a:spAutoFit/>
          </a:bodyPr>
          <a:lstStyle/>
          <a:p>
            <a:pPr algn="ctr"/>
            <a:r>
              <a:rPr lang="en-US" altLang="en-US" sz="3600" b="1">
                <a:solidFill>
                  <a:srgbClr val="0000FF"/>
                </a:solidFill>
                <a:latin typeface="Arial" charset="0"/>
              </a:rPr>
              <a:t>Dibyendu Samanta</a:t>
            </a:r>
          </a:p>
          <a:p>
            <a:pPr algn="ctr"/>
            <a:r>
              <a:rPr lang="en-US" altLang="en-US" sz="2800">
                <a:latin typeface="Arial" charset="0"/>
              </a:rPr>
              <a:t>School of Bioscience</a:t>
            </a:r>
          </a:p>
          <a:p>
            <a:pPr algn="ctr"/>
            <a:r>
              <a:rPr lang="en-US" altLang="en-US" sz="2800" i="1">
                <a:latin typeface="Arial" charset="0"/>
              </a:rPr>
              <a:t>Email: </a:t>
            </a:r>
            <a:r>
              <a:rPr lang="en-US" altLang="en-US" sz="2800" i="1">
                <a:solidFill>
                  <a:srgbClr val="0000FF"/>
                </a:solidFill>
                <a:latin typeface="Arial" charset="0"/>
              </a:rPr>
              <a:t>dibyendu.samanta@iitkgp.ac.in</a:t>
            </a:r>
          </a:p>
          <a:p>
            <a:pPr algn="ctr"/>
            <a:endParaRPr lang="en-IN" altLang="en-US" sz="2800" i="1">
              <a:latin typeface="Arial" charset="0"/>
            </a:endParaRPr>
          </a:p>
        </p:txBody>
      </p:sp>
      <p:sp>
        <p:nvSpPr>
          <p:cNvPr id="3076" name="TextBox 2"/>
          <p:cNvSpPr txBox="1">
            <a:spLocks noChangeArrowheads="1"/>
          </p:cNvSpPr>
          <p:nvPr/>
        </p:nvSpPr>
        <p:spPr bwMode="auto">
          <a:xfrm>
            <a:off x="3232150" y="6273800"/>
            <a:ext cx="3168650" cy="523875"/>
          </a:xfrm>
          <a:prstGeom prst="rect">
            <a:avLst/>
          </a:prstGeom>
          <a:noFill/>
          <a:ln w="9525">
            <a:noFill/>
            <a:miter lim="800000"/>
            <a:headEnd/>
            <a:tailEnd/>
          </a:ln>
        </p:spPr>
        <p:txBody>
          <a:bodyPr wrap="none">
            <a:spAutoFit/>
          </a:bodyPr>
          <a:lstStyle/>
          <a:p>
            <a:r>
              <a:rPr lang="en-US" altLang="en-US" sz="2800" i="1">
                <a:latin typeface="Arial" charset="0"/>
              </a:rPr>
              <a:t>Tel: 03222-260295</a:t>
            </a:r>
          </a:p>
        </p:txBody>
      </p:sp>
      <p:sp>
        <p:nvSpPr>
          <p:cNvPr id="3077" name="TextBox 1"/>
          <p:cNvSpPr txBox="1">
            <a:spLocks noChangeArrowheads="1"/>
          </p:cNvSpPr>
          <p:nvPr/>
        </p:nvSpPr>
        <p:spPr bwMode="auto">
          <a:xfrm>
            <a:off x="6858000" y="152400"/>
            <a:ext cx="1505540" cy="369332"/>
          </a:xfrm>
          <a:prstGeom prst="rect">
            <a:avLst/>
          </a:prstGeom>
          <a:noFill/>
          <a:ln>
            <a:noFill/>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en-US" b="1" i="1" dirty="0">
                <a:solidFill>
                  <a:schemeClr val="accent2">
                    <a:lumMod val="50000"/>
                  </a:schemeClr>
                </a:solidFill>
              </a:rPr>
              <a:t>March, 2021</a:t>
            </a:r>
          </a:p>
        </p:txBody>
      </p:sp>
      <p:sp>
        <p:nvSpPr>
          <p:cNvPr id="3078" name="AutoShape 7" descr="Video for cell crawlin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tLang="en-US" sz="1800">
              <a:latin typeface="Arial" charset="0"/>
            </a:endParaRPr>
          </a:p>
        </p:txBody>
      </p:sp>
      <p:sp>
        <p:nvSpPr>
          <p:cNvPr id="3079" name="AutoShape 9" descr="Video for cell crawling"/>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US" altLang="en-US" sz="1800">
              <a:latin typeface="Arial" charset="0"/>
            </a:endParaRPr>
          </a:p>
        </p:txBody>
      </p:sp>
      <p:pic>
        <p:nvPicPr>
          <p:cNvPr id="10" name="Picture 8" descr="https://upload.wikimedia.org/wikipedia/commons/a/ac/Zebrafisch.jpg"/>
          <p:cNvPicPr>
            <a:picLocks noChangeAspect="1" noChangeArrowheads="1"/>
          </p:cNvPicPr>
          <p:nvPr/>
        </p:nvPicPr>
        <p:blipFill>
          <a:blip r:embed="rId2" cstate="print"/>
          <a:srcRect/>
          <a:stretch>
            <a:fillRect/>
          </a:stretch>
        </p:blipFill>
        <p:spPr bwMode="auto">
          <a:xfrm>
            <a:off x="1345322" y="2743200"/>
            <a:ext cx="3104761" cy="1484227"/>
          </a:xfrm>
          <a:prstGeom prst="rect">
            <a:avLst/>
          </a:prstGeom>
          <a:noFill/>
        </p:spPr>
      </p:pic>
      <p:pic>
        <p:nvPicPr>
          <p:cNvPr id="11" name="Picture 6" descr="https://upload.wikimedia.org/wikipedia/commons/thumb/f/f2/GloFish.jpg/800px-GloFish.jpg"/>
          <p:cNvPicPr>
            <a:picLocks noChangeAspect="1" noChangeArrowheads="1"/>
          </p:cNvPicPr>
          <p:nvPr/>
        </p:nvPicPr>
        <p:blipFill>
          <a:blip r:embed="rId3"/>
          <a:srcRect b="65109"/>
          <a:stretch>
            <a:fillRect/>
          </a:stretch>
        </p:blipFill>
        <p:spPr bwMode="auto">
          <a:xfrm>
            <a:off x="4966058" y="2743200"/>
            <a:ext cx="3111142" cy="144780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6221" y="0"/>
            <a:ext cx="5907579" cy="584775"/>
          </a:xfrm>
          <a:prstGeom prst="rect">
            <a:avLst/>
          </a:prstGeom>
          <a:noFill/>
        </p:spPr>
        <p:txBody>
          <a:bodyPr wrap="none" rtlCol="0">
            <a:spAutoFit/>
          </a:bodyPr>
          <a:lstStyle/>
          <a:p>
            <a:r>
              <a:rPr lang="en-US" sz="3200" b="1" dirty="0">
                <a:solidFill>
                  <a:srgbClr val="0000FF"/>
                </a:solidFill>
              </a:rPr>
              <a:t>Key Words in Genetic Engineering</a:t>
            </a:r>
          </a:p>
        </p:txBody>
      </p:sp>
      <p:sp>
        <p:nvSpPr>
          <p:cNvPr id="5" name="TextBox 4"/>
          <p:cNvSpPr txBox="1"/>
          <p:nvPr/>
        </p:nvSpPr>
        <p:spPr>
          <a:xfrm>
            <a:off x="0" y="609600"/>
            <a:ext cx="9144000" cy="6297108"/>
          </a:xfrm>
          <a:prstGeom prst="rect">
            <a:avLst/>
          </a:prstGeom>
          <a:noFill/>
        </p:spPr>
        <p:txBody>
          <a:bodyPr wrap="square" rtlCol="0">
            <a:spAutoFit/>
          </a:bodyPr>
          <a:lstStyle/>
          <a:p>
            <a:pPr marL="342900" indent="-342900">
              <a:lnSpc>
                <a:spcPct val="120000"/>
              </a:lnSpc>
              <a:buFont typeface="Wingdings" panose="05000000000000000000" pitchFamily="2" charset="2"/>
              <a:buChar char="q"/>
            </a:pPr>
            <a:r>
              <a:rPr lang="en-US" sz="2400" dirty="0"/>
              <a:t>Gene of interest: DNA segment that is to be inserted or deleted</a:t>
            </a:r>
          </a:p>
          <a:p>
            <a:pPr marL="342900" indent="-342900">
              <a:lnSpc>
                <a:spcPct val="120000"/>
              </a:lnSpc>
              <a:buFont typeface="Wingdings" panose="05000000000000000000" pitchFamily="2" charset="2"/>
              <a:buChar char="q"/>
            </a:pPr>
            <a:endParaRPr lang="en-US" sz="2400" dirty="0"/>
          </a:p>
          <a:p>
            <a:pPr marL="342900" indent="-342900">
              <a:lnSpc>
                <a:spcPct val="120000"/>
              </a:lnSpc>
              <a:buFont typeface="Wingdings" panose="05000000000000000000" pitchFamily="2" charset="2"/>
              <a:buChar char="q"/>
            </a:pPr>
            <a:r>
              <a:rPr lang="en-US" sz="2400" dirty="0"/>
              <a:t>Plasmid: a small, circular, double-stranded DNA molecule that is distinct from a cell's chromosomal DNA (commonly found in bacteria and may provide antibiotic resistance)</a:t>
            </a:r>
          </a:p>
          <a:p>
            <a:pPr marL="342900" indent="-342900">
              <a:lnSpc>
                <a:spcPct val="120000"/>
              </a:lnSpc>
              <a:buFont typeface="Wingdings" panose="05000000000000000000" pitchFamily="2" charset="2"/>
              <a:buChar char="q"/>
            </a:pPr>
            <a:endParaRPr lang="en-US" sz="2400" dirty="0"/>
          </a:p>
          <a:p>
            <a:pPr marL="342900" indent="-342900">
              <a:lnSpc>
                <a:spcPct val="120000"/>
              </a:lnSpc>
              <a:buFont typeface="Wingdings" panose="05000000000000000000" pitchFamily="2" charset="2"/>
              <a:buChar char="q"/>
            </a:pPr>
            <a:r>
              <a:rPr lang="en-US" sz="2400" dirty="0"/>
              <a:t>Vector: DNA molecule (such as plasmid) used as a vehicle to carry gene of interest (or foreign genetic material) into another cell where it can be expressed</a:t>
            </a:r>
          </a:p>
          <a:p>
            <a:pPr marL="342900" indent="-342900">
              <a:lnSpc>
                <a:spcPct val="120000"/>
              </a:lnSpc>
              <a:buFont typeface="Wingdings" panose="05000000000000000000" pitchFamily="2" charset="2"/>
              <a:buChar char="q"/>
            </a:pPr>
            <a:endParaRPr lang="en-US" sz="2400" dirty="0"/>
          </a:p>
          <a:p>
            <a:pPr marL="342900" indent="-342900">
              <a:lnSpc>
                <a:spcPct val="120000"/>
              </a:lnSpc>
              <a:buFont typeface="Wingdings" panose="05000000000000000000" pitchFamily="2" charset="2"/>
              <a:buChar char="q"/>
            </a:pPr>
            <a:r>
              <a:rPr lang="en-US" sz="2400" dirty="0"/>
              <a:t>Transformation: Transfer of gene of interest in to a host cell (may be bacteria) where it can be maintained as well as expressed.</a:t>
            </a:r>
          </a:p>
          <a:p>
            <a:pPr marL="342900" indent="-342900">
              <a:lnSpc>
                <a:spcPct val="120000"/>
              </a:lnSpc>
              <a:buFont typeface="Wingdings" panose="05000000000000000000" pitchFamily="2" charset="2"/>
              <a:buChar char="q"/>
            </a:pPr>
            <a:endParaRPr lang="en-US" sz="2400" dirty="0"/>
          </a:p>
          <a:p>
            <a:pPr marL="342900" indent="-342900">
              <a:lnSpc>
                <a:spcPct val="120000"/>
              </a:lnSpc>
              <a:buFont typeface="Wingdings" panose="05000000000000000000" pitchFamily="2" charset="2"/>
              <a:buChar char="q"/>
            </a:pPr>
            <a:r>
              <a:rPr lang="en-US" sz="2400" dirty="0"/>
              <a:t>Clone: Organisms carrying identical genes</a:t>
            </a:r>
          </a:p>
        </p:txBody>
      </p:sp>
    </p:spTree>
    <p:extLst>
      <p:ext uri="{BB962C8B-B14F-4D97-AF65-F5344CB8AC3E}">
        <p14:creationId xmlns:p14="http://schemas.microsoft.com/office/powerpoint/2010/main" val="32160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5" descr="09-01_typical_1_l"/>
          <p:cNvPicPr>
            <a:picLocks noChangeAspect="1" noChangeArrowheads="1"/>
          </p:cNvPicPr>
          <p:nvPr/>
        </p:nvPicPr>
        <p:blipFill>
          <a:blip r:embed="rId2"/>
          <a:srcRect b="5402"/>
          <a:stretch>
            <a:fillRect/>
          </a:stretch>
        </p:blipFill>
        <p:spPr bwMode="auto">
          <a:xfrm>
            <a:off x="4371675" y="0"/>
            <a:ext cx="4772325" cy="6858000"/>
          </a:xfrm>
          <a:prstGeom prst="rect">
            <a:avLst/>
          </a:prstGeom>
          <a:noFill/>
          <a:ln w="9525">
            <a:noFill/>
            <a:miter lim="800000"/>
            <a:headEnd/>
            <a:tailEnd/>
          </a:ln>
          <a:effectLst/>
        </p:spPr>
      </p:pic>
      <p:sp>
        <p:nvSpPr>
          <p:cNvPr id="9220" name="Text Box 6"/>
          <p:cNvSpPr txBox="1">
            <a:spLocks noChangeArrowheads="1"/>
          </p:cNvSpPr>
          <p:nvPr/>
        </p:nvSpPr>
        <p:spPr bwMode="auto">
          <a:xfrm>
            <a:off x="228600" y="0"/>
            <a:ext cx="3962400" cy="1077218"/>
          </a:xfrm>
          <a:prstGeom prst="rect">
            <a:avLst/>
          </a:prstGeom>
          <a:noFill/>
          <a:ln w="9525">
            <a:noFill/>
            <a:miter lim="800000"/>
            <a:headEnd/>
            <a:tailEnd/>
          </a:ln>
          <a:effectLst/>
        </p:spPr>
        <p:txBody>
          <a:bodyPr wrap="square">
            <a:spAutoFit/>
          </a:bodyPr>
          <a:lstStyle/>
          <a:p>
            <a:pPr algn="ctr" eaLnBrk="1" hangingPunct="1"/>
            <a:r>
              <a:rPr lang="en-US" altLang="en-US" sz="3200" b="1" dirty="0">
                <a:solidFill>
                  <a:srgbClr val="0070C0"/>
                </a:solidFill>
                <a:latin typeface="Times New Roman" pitchFamily="18" charset="0"/>
              </a:rPr>
              <a:t>An Overview of Genetic Engineering</a:t>
            </a:r>
          </a:p>
        </p:txBody>
      </p:sp>
      <p:sp>
        <p:nvSpPr>
          <p:cNvPr id="6149" name="Rectangle 7"/>
          <p:cNvSpPr>
            <a:spLocks noGrp="1" noChangeArrowheads="1"/>
          </p:cNvSpPr>
          <p:nvPr>
            <p:ph type="body" idx="1"/>
          </p:nvPr>
        </p:nvSpPr>
        <p:spPr>
          <a:xfrm>
            <a:off x="-54166" y="1519416"/>
            <a:ext cx="5135563" cy="4191000"/>
          </a:xfrm>
        </p:spPr>
        <p:txBody>
          <a:bodyPr>
            <a:noAutofit/>
          </a:bodyPr>
          <a:lstStyle/>
          <a:p>
            <a:pPr eaLnBrk="1" hangingPunct="1">
              <a:buFontTx/>
              <a:buNone/>
              <a:defRPr/>
            </a:pPr>
            <a:r>
              <a:rPr lang="en-US" sz="2000" b="1" dirty="0">
                <a:latin typeface="Times New Roman" pitchFamily="18" charset="0"/>
              </a:rPr>
              <a:t>1. Gene of interest (DNA) </a:t>
            </a:r>
            <a:r>
              <a:rPr lang="en-US" sz="2000" dirty="0">
                <a:latin typeface="Times New Roman" pitchFamily="18" charset="0"/>
              </a:rPr>
              <a:t>is isolated</a:t>
            </a:r>
          </a:p>
          <a:p>
            <a:pPr marL="0" indent="0" eaLnBrk="1" hangingPunct="1">
              <a:buFontTx/>
              <a:buNone/>
              <a:defRPr/>
            </a:pPr>
            <a:r>
              <a:rPr lang="en-US" sz="2000" dirty="0">
                <a:solidFill>
                  <a:srgbClr val="FF0000"/>
                </a:solidFill>
                <a:latin typeface="Times New Roman" pitchFamily="18" charset="0"/>
              </a:rPr>
              <a:t>                 (DNA fragment)</a:t>
            </a:r>
          </a:p>
          <a:p>
            <a:pPr eaLnBrk="1" hangingPunct="1">
              <a:buFontTx/>
              <a:buNone/>
              <a:defRPr/>
            </a:pPr>
            <a:r>
              <a:rPr lang="en-US" sz="2000" b="1" dirty="0">
                <a:latin typeface="Times New Roman" pitchFamily="18" charset="0"/>
              </a:rPr>
              <a:t>2. A desired gene</a:t>
            </a:r>
            <a:r>
              <a:rPr lang="en-US" sz="2000" dirty="0">
                <a:latin typeface="Times New Roman" pitchFamily="18" charset="0"/>
              </a:rPr>
              <a:t> is inserted into a DNA molecule - </a:t>
            </a:r>
            <a:r>
              <a:rPr lang="en-US" sz="2000" b="1" dirty="0">
                <a:latin typeface="Times New Roman" pitchFamily="18" charset="0"/>
              </a:rPr>
              <a:t>vector</a:t>
            </a:r>
            <a:endParaRPr lang="en-US" sz="2000" dirty="0">
              <a:latin typeface="Times New Roman" pitchFamily="18" charset="0"/>
            </a:endParaRPr>
          </a:p>
          <a:p>
            <a:pPr eaLnBrk="1" hangingPunct="1">
              <a:buFontTx/>
              <a:buNone/>
              <a:defRPr/>
            </a:pPr>
            <a:r>
              <a:rPr lang="en-US" sz="2000" b="1" dirty="0">
                <a:solidFill>
                  <a:srgbClr val="FF0000"/>
                </a:solidFill>
                <a:latin typeface="Times New Roman" pitchFamily="18" charset="0"/>
              </a:rPr>
              <a:t>    (</a:t>
            </a:r>
            <a:r>
              <a:rPr lang="en-US" sz="2000" dirty="0">
                <a:solidFill>
                  <a:srgbClr val="FF0000"/>
                </a:solidFill>
                <a:latin typeface="Times New Roman" pitchFamily="18" charset="0"/>
              </a:rPr>
              <a:t>plasmid, bacteriophage or a viral genome)</a:t>
            </a:r>
          </a:p>
          <a:p>
            <a:pPr eaLnBrk="1" hangingPunct="1">
              <a:defRPr/>
            </a:pPr>
            <a:endParaRPr lang="en-US" sz="2000" dirty="0">
              <a:latin typeface="Times New Roman" pitchFamily="18" charset="0"/>
            </a:endParaRPr>
          </a:p>
          <a:p>
            <a:pPr eaLnBrk="1" hangingPunct="1">
              <a:buFontTx/>
              <a:buNone/>
              <a:defRPr/>
            </a:pPr>
            <a:r>
              <a:rPr lang="en-US" sz="2000" b="1" dirty="0">
                <a:latin typeface="Times New Roman" pitchFamily="18" charset="0"/>
              </a:rPr>
              <a:t>3. The vector</a:t>
            </a:r>
            <a:r>
              <a:rPr lang="en-US" sz="2000" dirty="0">
                <a:latin typeface="Times New Roman" pitchFamily="18" charset="0"/>
              </a:rPr>
              <a:t> inserts the DNA into </a:t>
            </a:r>
            <a:r>
              <a:rPr lang="en-US" sz="2000" b="1" dirty="0">
                <a:latin typeface="Times New Roman" pitchFamily="18" charset="0"/>
              </a:rPr>
              <a:t>a new cell,</a:t>
            </a:r>
            <a:r>
              <a:rPr lang="en-US" sz="2000" dirty="0">
                <a:latin typeface="Times New Roman" pitchFamily="18" charset="0"/>
              </a:rPr>
              <a:t> which is grown to form a </a:t>
            </a:r>
            <a:r>
              <a:rPr lang="en-US" sz="2000" b="1" dirty="0">
                <a:latin typeface="Times New Roman" pitchFamily="18" charset="0"/>
              </a:rPr>
              <a:t>clone</a:t>
            </a:r>
            <a:r>
              <a:rPr lang="en-US" sz="2000" dirty="0">
                <a:latin typeface="Times New Roman" pitchFamily="18" charset="0"/>
              </a:rPr>
              <a:t>.</a:t>
            </a:r>
          </a:p>
          <a:p>
            <a:pPr marL="0" indent="0" eaLnBrk="1" hangingPunct="1">
              <a:buFontTx/>
              <a:buNone/>
              <a:defRPr/>
            </a:pPr>
            <a:r>
              <a:rPr lang="en-US" sz="2000" dirty="0">
                <a:solidFill>
                  <a:srgbClr val="FF0000"/>
                </a:solidFill>
                <a:latin typeface="Times New Roman" pitchFamily="18" charset="0"/>
              </a:rPr>
              <a:t>    (bacteria, yeast, plant or animal cell)</a:t>
            </a:r>
          </a:p>
          <a:p>
            <a:pPr marL="0" indent="0" eaLnBrk="1" hangingPunct="1">
              <a:buFontTx/>
              <a:buNone/>
              <a:defRPr/>
            </a:pPr>
            <a:endParaRPr lang="en-US" sz="2000" dirty="0">
              <a:solidFill>
                <a:srgbClr val="FF0000"/>
              </a:solidFill>
              <a:latin typeface="Times New Roman" pitchFamily="18" charset="0"/>
            </a:endParaRPr>
          </a:p>
          <a:p>
            <a:pPr eaLnBrk="1" hangingPunct="1">
              <a:buFontTx/>
              <a:buNone/>
              <a:defRPr/>
            </a:pPr>
            <a:r>
              <a:rPr lang="en-US" sz="2000" b="1" dirty="0">
                <a:latin typeface="Times New Roman" pitchFamily="18" charset="0"/>
              </a:rPr>
              <a:t>4.</a:t>
            </a:r>
            <a:r>
              <a:rPr lang="en-US" sz="2000" dirty="0">
                <a:latin typeface="Times New Roman" pitchFamily="18" charset="0"/>
              </a:rPr>
              <a:t> Large quantities of the </a:t>
            </a:r>
            <a:r>
              <a:rPr lang="en-US" sz="2000" b="1" dirty="0">
                <a:latin typeface="Times New Roman" pitchFamily="18" charset="0"/>
              </a:rPr>
              <a:t>gene product</a:t>
            </a:r>
            <a:r>
              <a:rPr lang="en-US" sz="2000" dirty="0">
                <a:latin typeface="Times New Roman" pitchFamily="18" charset="0"/>
              </a:rPr>
              <a:t> can be harvested from </a:t>
            </a:r>
            <a:r>
              <a:rPr lang="en-US" sz="2000" b="1" u="sng" dirty="0">
                <a:latin typeface="Times New Roman" pitchFamily="18" charset="0"/>
              </a:rPr>
              <a:t>the clone</a:t>
            </a:r>
            <a:r>
              <a:rPr lang="en-US" sz="2000" dirty="0">
                <a:latin typeface="Times New Roman" pitchFamily="18" charset="0"/>
              </a:rPr>
              <a:t>.</a:t>
            </a:r>
          </a:p>
        </p:txBody>
      </p:sp>
    </p:spTree>
    <p:extLst>
      <p:ext uri="{BB962C8B-B14F-4D97-AF65-F5344CB8AC3E}">
        <p14:creationId xmlns:p14="http://schemas.microsoft.com/office/powerpoint/2010/main" val="143267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3BD2-F670-4405-A9E0-918AD6624E3D}"/>
              </a:ext>
            </a:extLst>
          </p:cNvPr>
          <p:cNvSpPr>
            <a:spLocks noGrp="1"/>
          </p:cNvSpPr>
          <p:nvPr>
            <p:ph type="title"/>
          </p:nvPr>
        </p:nvSpPr>
        <p:spPr>
          <a:xfrm>
            <a:off x="457200" y="90121"/>
            <a:ext cx="8229600" cy="533381"/>
          </a:xfrm>
        </p:spPr>
        <p:txBody>
          <a:bodyPr>
            <a:normAutofit fontScale="90000"/>
          </a:bodyPr>
          <a:lstStyle/>
          <a:p>
            <a:r>
              <a:rPr lang="en-GB" sz="3200" b="1" dirty="0"/>
              <a:t>Tools for making a collage</a:t>
            </a:r>
          </a:p>
        </p:txBody>
      </p:sp>
      <p:grpSp>
        <p:nvGrpSpPr>
          <p:cNvPr id="3" name="Group 38">
            <a:extLst>
              <a:ext uri="{FF2B5EF4-FFF2-40B4-BE49-F238E27FC236}">
                <a16:creationId xmlns:a16="http://schemas.microsoft.com/office/drawing/2014/main" id="{50AD0456-8063-4CBB-B39A-AB979964AD3C}"/>
              </a:ext>
            </a:extLst>
          </p:cNvPr>
          <p:cNvGrpSpPr/>
          <p:nvPr/>
        </p:nvGrpSpPr>
        <p:grpSpPr>
          <a:xfrm>
            <a:off x="160520" y="685800"/>
            <a:ext cx="8090925" cy="2730529"/>
            <a:chOff x="160520" y="685800"/>
            <a:chExt cx="8090925" cy="2730529"/>
          </a:xfrm>
        </p:grpSpPr>
        <p:pic>
          <p:nvPicPr>
            <p:cNvPr id="7" name="Picture 6">
              <a:extLst>
                <a:ext uri="{FF2B5EF4-FFF2-40B4-BE49-F238E27FC236}">
                  <a16:creationId xmlns:a16="http://schemas.microsoft.com/office/drawing/2014/main" id="{864EAC0C-07FD-4DE1-A20F-81D68FB0B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20" y="1540534"/>
              <a:ext cx="1714500" cy="1143000"/>
            </a:xfrm>
            <a:prstGeom prst="rect">
              <a:avLst/>
            </a:prstGeom>
          </p:spPr>
        </p:pic>
        <p:pic>
          <p:nvPicPr>
            <p:cNvPr id="9" name="Picture 8">
              <a:extLst>
                <a:ext uri="{FF2B5EF4-FFF2-40B4-BE49-F238E27FC236}">
                  <a16:creationId xmlns:a16="http://schemas.microsoft.com/office/drawing/2014/main" id="{148ECF22-1EDB-4484-85B2-5E01C1629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7762">
              <a:off x="2097739" y="1466118"/>
              <a:ext cx="1645457" cy="670372"/>
            </a:xfrm>
            <a:prstGeom prst="rect">
              <a:avLst/>
            </a:prstGeom>
          </p:spPr>
        </p:pic>
        <p:pic>
          <p:nvPicPr>
            <p:cNvPr id="13" name="Picture 12">
              <a:extLst>
                <a:ext uri="{FF2B5EF4-FFF2-40B4-BE49-F238E27FC236}">
                  <a16:creationId xmlns:a16="http://schemas.microsoft.com/office/drawing/2014/main" id="{CB7DCC9E-BF4B-4D05-8356-3FBD687246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35" r="15487"/>
            <a:stretch/>
          </p:blipFill>
          <p:spPr>
            <a:xfrm>
              <a:off x="4360304" y="945217"/>
              <a:ext cx="1278496" cy="1966917"/>
            </a:xfrm>
            <a:prstGeom prst="rect">
              <a:avLst/>
            </a:prstGeom>
          </p:spPr>
        </p:pic>
        <p:pic>
          <p:nvPicPr>
            <p:cNvPr id="15" name="Picture 14">
              <a:extLst>
                <a:ext uri="{FF2B5EF4-FFF2-40B4-BE49-F238E27FC236}">
                  <a16:creationId xmlns:a16="http://schemas.microsoft.com/office/drawing/2014/main" id="{8E696688-EBB9-4484-8529-49DDB7C3C0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00" t="7778" r="21667" b="4444"/>
            <a:stretch/>
          </p:blipFill>
          <p:spPr>
            <a:xfrm>
              <a:off x="6346445" y="685800"/>
              <a:ext cx="1905000" cy="2149929"/>
            </a:xfrm>
            <a:prstGeom prst="rect">
              <a:avLst/>
            </a:prstGeom>
          </p:spPr>
        </p:pic>
        <p:sp>
          <p:nvSpPr>
            <p:cNvPr id="16" name="TextBox 15">
              <a:extLst>
                <a:ext uri="{FF2B5EF4-FFF2-40B4-BE49-F238E27FC236}">
                  <a16:creationId xmlns:a16="http://schemas.microsoft.com/office/drawing/2014/main" id="{D51CB63E-D638-41DE-8009-25D4BA9CF99B}"/>
                </a:ext>
              </a:extLst>
            </p:cNvPr>
            <p:cNvSpPr txBox="1"/>
            <p:nvPr/>
          </p:nvSpPr>
          <p:spPr>
            <a:xfrm>
              <a:off x="2394821" y="2974229"/>
              <a:ext cx="922432" cy="369332"/>
            </a:xfrm>
            <a:prstGeom prst="rect">
              <a:avLst/>
            </a:prstGeom>
            <a:noFill/>
          </p:spPr>
          <p:txBody>
            <a:bodyPr wrap="none" rtlCol="0">
              <a:spAutoFit/>
            </a:bodyPr>
            <a:lstStyle/>
            <a:p>
              <a:r>
                <a:rPr lang="en-GB" b="1" dirty="0">
                  <a:solidFill>
                    <a:srgbClr val="660066"/>
                  </a:solidFill>
                </a:rPr>
                <a:t>Scissors</a:t>
              </a:r>
            </a:p>
          </p:txBody>
        </p:sp>
        <p:sp>
          <p:nvSpPr>
            <p:cNvPr id="17" name="TextBox 16">
              <a:extLst>
                <a:ext uri="{FF2B5EF4-FFF2-40B4-BE49-F238E27FC236}">
                  <a16:creationId xmlns:a16="http://schemas.microsoft.com/office/drawing/2014/main" id="{C71233F4-6FF8-4A91-860C-F3C78E54CF31}"/>
                </a:ext>
              </a:extLst>
            </p:cNvPr>
            <p:cNvSpPr txBox="1"/>
            <p:nvPr/>
          </p:nvSpPr>
          <p:spPr>
            <a:xfrm>
              <a:off x="160520" y="2769998"/>
              <a:ext cx="1714500" cy="646331"/>
            </a:xfrm>
            <a:prstGeom prst="rect">
              <a:avLst/>
            </a:prstGeom>
            <a:noFill/>
          </p:spPr>
          <p:txBody>
            <a:bodyPr wrap="square" rtlCol="0">
              <a:spAutoFit/>
            </a:bodyPr>
            <a:lstStyle/>
            <a:p>
              <a:pPr algn="ctr"/>
              <a:r>
                <a:rPr lang="en-GB" b="1" dirty="0">
                  <a:solidFill>
                    <a:srgbClr val="660066"/>
                  </a:solidFill>
                </a:rPr>
                <a:t>Colourful papers</a:t>
              </a:r>
            </a:p>
          </p:txBody>
        </p:sp>
        <p:sp>
          <p:nvSpPr>
            <p:cNvPr id="18" name="TextBox 17">
              <a:extLst>
                <a:ext uri="{FF2B5EF4-FFF2-40B4-BE49-F238E27FC236}">
                  <a16:creationId xmlns:a16="http://schemas.microsoft.com/office/drawing/2014/main" id="{0A99CE67-A176-46CF-9C2B-68A19F63789F}"/>
                </a:ext>
              </a:extLst>
            </p:cNvPr>
            <p:cNvSpPr txBox="1"/>
            <p:nvPr/>
          </p:nvSpPr>
          <p:spPr>
            <a:xfrm>
              <a:off x="4606396" y="2974229"/>
              <a:ext cx="627095" cy="369332"/>
            </a:xfrm>
            <a:prstGeom prst="rect">
              <a:avLst/>
            </a:prstGeom>
            <a:noFill/>
          </p:spPr>
          <p:txBody>
            <a:bodyPr wrap="none" rtlCol="0">
              <a:spAutoFit/>
            </a:bodyPr>
            <a:lstStyle/>
            <a:p>
              <a:r>
                <a:rPr lang="en-GB" b="1" dirty="0">
                  <a:solidFill>
                    <a:srgbClr val="660066"/>
                  </a:solidFill>
                </a:rPr>
                <a:t>Glue</a:t>
              </a:r>
            </a:p>
          </p:txBody>
        </p:sp>
        <p:sp>
          <p:nvSpPr>
            <p:cNvPr id="19" name="TextBox 18">
              <a:extLst>
                <a:ext uri="{FF2B5EF4-FFF2-40B4-BE49-F238E27FC236}">
                  <a16:creationId xmlns:a16="http://schemas.microsoft.com/office/drawing/2014/main" id="{DA77656F-F6B5-4378-B28C-E013CFE48527}"/>
                </a:ext>
              </a:extLst>
            </p:cNvPr>
            <p:cNvSpPr txBox="1"/>
            <p:nvPr/>
          </p:nvSpPr>
          <p:spPr>
            <a:xfrm>
              <a:off x="6533543" y="2974229"/>
              <a:ext cx="1590051" cy="369332"/>
            </a:xfrm>
            <a:prstGeom prst="rect">
              <a:avLst/>
            </a:prstGeom>
            <a:noFill/>
          </p:spPr>
          <p:txBody>
            <a:bodyPr wrap="none" rtlCol="0">
              <a:spAutoFit/>
            </a:bodyPr>
            <a:lstStyle/>
            <a:p>
              <a:r>
                <a:rPr lang="en-GB" b="1" dirty="0">
                  <a:solidFill>
                    <a:srgbClr val="660066"/>
                  </a:solidFill>
                </a:rPr>
                <a:t>Drawing paper</a:t>
              </a:r>
            </a:p>
          </p:txBody>
        </p:sp>
      </p:grpSp>
      <p:grpSp>
        <p:nvGrpSpPr>
          <p:cNvPr id="4" name="Group 37">
            <a:extLst>
              <a:ext uri="{FF2B5EF4-FFF2-40B4-BE49-F238E27FC236}">
                <a16:creationId xmlns:a16="http://schemas.microsoft.com/office/drawing/2014/main" id="{620BD370-F1FD-4A85-9D2B-8952C87176D1}"/>
              </a:ext>
            </a:extLst>
          </p:cNvPr>
          <p:cNvGrpSpPr/>
          <p:nvPr/>
        </p:nvGrpSpPr>
        <p:grpSpPr>
          <a:xfrm>
            <a:off x="0" y="3505200"/>
            <a:ext cx="9144000" cy="2971781"/>
            <a:chOff x="0" y="3505200"/>
            <a:chExt cx="9144000" cy="2971781"/>
          </a:xfrm>
        </p:grpSpPr>
        <p:sp>
          <p:nvSpPr>
            <p:cNvPr id="20" name="TextBox 19">
              <a:extLst>
                <a:ext uri="{FF2B5EF4-FFF2-40B4-BE49-F238E27FC236}">
                  <a16:creationId xmlns:a16="http://schemas.microsoft.com/office/drawing/2014/main" id="{A4A24B30-3B6A-4697-A35D-FB826CA131D4}"/>
                </a:ext>
              </a:extLst>
            </p:cNvPr>
            <p:cNvSpPr txBox="1"/>
            <p:nvPr/>
          </p:nvSpPr>
          <p:spPr>
            <a:xfrm>
              <a:off x="2217595" y="3581401"/>
              <a:ext cx="1317785" cy="646331"/>
            </a:xfrm>
            <a:prstGeom prst="rect">
              <a:avLst/>
            </a:prstGeom>
            <a:noFill/>
          </p:spPr>
          <p:txBody>
            <a:bodyPr wrap="square" rtlCol="0">
              <a:spAutoFit/>
            </a:bodyPr>
            <a:lstStyle/>
            <a:p>
              <a:pPr algn="ctr"/>
              <a:r>
                <a:rPr lang="en-GB" b="1" dirty="0">
                  <a:solidFill>
                    <a:srgbClr val="660066"/>
                  </a:solidFill>
                </a:rPr>
                <a:t>Restriction enzymes</a:t>
              </a:r>
            </a:p>
          </p:txBody>
        </p:sp>
        <p:sp>
          <p:nvSpPr>
            <p:cNvPr id="22" name="TextBox 21">
              <a:extLst>
                <a:ext uri="{FF2B5EF4-FFF2-40B4-BE49-F238E27FC236}">
                  <a16:creationId xmlns:a16="http://schemas.microsoft.com/office/drawing/2014/main" id="{5DD3E0AC-2970-49DF-A5F3-B34ED4EE0FD0}"/>
                </a:ext>
              </a:extLst>
            </p:cNvPr>
            <p:cNvSpPr txBox="1"/>
            <p:nvPr/>
          </p:nvSpPr>
          <p:spPr>
            <a:xfrm>
              <a:off x="359764" y="3581401"/>
              <a:ext cx="1316636" cy="646331"/>
            </a:xfrm>
            <a:prstGeom prst="rect">
              <a:avLst/>
            </a:prstGeom>
            <a:noFill/>
          </p:spPr>
          <p:txBody>
            <a:bodyPr wrap="square" rtlCol="0">
              <a:spAutoFit/>
            </a:bodyPr>
            <a:lstStyle/>
            <a:p>
              <a:pPr algn="ctr"/>
              <a:r>
                <a:rPr lang="en-GB" b="1" dirty="0">
                  <a:solidFill>
                    <a:srgbClr val="660066"/>
                  </a:solidFill>
                </a:rPr>
                <a:t>DNA of interest</a:t>
              </a:r>
            </a:p>
          </p:txBody>
        </p:sp>
        <p:sp>
          <p:nvSpPr>
            <p:cNvPr id="23" name="TextBox 22">
              <a:extLst>
                <a:ext uri="{FF2B5EF4-FFF2-40B4-BE49-F238E27FC236}">
                  <a16:creationId xmlns:a16="http://schemas.microsoft.com/office/drawing/2014/main" id="{8E61E799-F32D-4A8E-85A1-D2A7E7073291}"/>
                </a:ext>
              </a:extLst>
            </p:cNvPr>
            <p:cNvSpPr txBox="1"/>
            <p:nvPr/>
          </p:nvSpPr>
          <p:spPr>
            <a:xfrm>
              <a:off x="4445250" y="3581400"/>
              <a:ext cx="1049308" cy="646331"/>
            </a:xfrm>
            <a:prstGeom prst="rect">
              <a:avLst/>
            </a:prstGeom>
            <a:noFill/>
          </p:spPr>
          <p:txBody>
            <a:bodyPr wrap="square" rtlCol="0">
              <a:spAutoFit/>
            </a:bodyPr>
            <a:lstStyle/>
            <a:p>
              <a:pPr algn="ctr"/>
              <a:r>
                <a:rPr lang="en-GB" b="1" dirty="0">
                  <a:solidFill>
                    <a:srgbClr val="660066"/>
                  </a:solidFill>
                </a:rPr>
                <a:t>Ligase enzyme</a:t>
              </a:r>
            </a:p>
          </p:txBody>
        </p:sp>
        <p:sp>
          <p:nvSpPr>
            <p:cNvPr id="24" name="TextBox 23">
              <a:extLst>
                <a:ext uri="{FF2B5EF4-FFF2-40B4-BE49-F238E27FC236}">
                  <a16:creationId xmlns:a16="http://schemas.microsoft.com/office/drawing/2014/main" id="{CEA9EDE2-8718-40A5-9050-7B2FE9A79C34}"/>
                </a:ext>
              </a:extLst>
            </p:cNvPr>
            <p:cNvSpPr txBox="1"/>
            <p:nvPr/>
          </p:nvSpPr>
          <p:spPr>
            <a:xfrm>
              <a:off x="6521136" y="3719899"/>
              <a:ext cx="1555619" cy="369332"/>
            </a:xfrm>
            <a:prstGeom prst="rect">
              <a:avLst/>
            </a:prstGeom>
            <a:noFill/>
          </p:spPr>
          <p:txBody>
            <a:bodyPr wrap="none" rtlCol="0">
              <a:spAutoFit/>
            </a:bodyPr>
            <a:lstStyle/>
            <a:p>
              <a:pPr algn="ctr"/>
              <a:r>
                <a:rPr lang="en-GB" b="1" dirty="0">
                  <a:solidFill>
                    <a:srgbClr val="660066"/>
                  </a:solidFill>
                </a:rPr>
                <a:t>Host organism</a:t>
              </a:r>
            </a:p>
          </p:txBody>
        </p:sp>
        <p:cxnSp>
          <p:nvCxnSpPr>
            <p:cNvPr id="26" name="Straight Connector 25">
              <a:extLst>
                <a:ext uri="{FF2B5EF4-FFF2-40B4-BE49-F238E27FC236}">
                  <a16:creationId xmlns:a16="http://schemas.microsoft.com/office/drawing/2014/main" id="{AA413884-1D28-4CF2-B007-4ED162D1F2D7}"/>
                </a:ext>
              </a:extLst>
            </p:cNvPr>
            <p:cNvCxnSpPr/>
            <p:nvPr/>
          </p:nvCxnSpPr>
          <p:spPr>
            <a:xfrm>
              <a:off x="0" y="3505200"/>
              <a:ext cx="9144000"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35FB8820-71F2-40CA-9B36-85DDE66B8255}"/>
                </a:ext>
              </a:extLst>
            </p:cNvPr>
            <p:cNvSpPr txBox="1">
              <a:spLocks/>
            </p:cNvSpPr>
            <p:nvPr/>
          </p:nvSpPr>
          <p:spPr>
            <a:xfrm>
              <a:off x="457200" y="5943600"/>
              <a:ext cx="8229600" cy="5333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t>Tools for making a Recombinant DNA</a:t>
              </a:r>
            </a:p>
          </p:txBody>
        </p:sp>
        <p:pic>
          <p:nvPicPr>
            <p:cNvPr id="31" name="Picture 30">
              <a:extLst>
                <a:ext uri="{FF2B5EF4-FFF2-40B4-BE49-F238E27FC236}">
                  <a16:creationId xmlns:a16="http://schemas.microsoft.com/office/drawing/2014/main" id="{EF4E76C9-CAE8-4DBA-8216-A1AA07E25E39}"/>
                </a:ext>
              </a:extLst>
            </p:cNvPr>
            <p:cNvPicPr>
              <a:picLocks noChangeAspect="1"/>
            </p:cNvPicPr>
            <p:nvPr/>
          </p:nvPicPr>
          <p:blipFill rotWithShape="1">
            <a:blip r:embed="rId6" cstate="print"/>
            <a:srcRect l="33347" b="40650"/>
            <a:stretch/>
          </p:blipFill>
          <p:spPr>
            <a:xfrm>
              <a:off x="4191000" y="4390936"/>
              <a:ext cx="1632735" cy="1085869"/>
            </a:xfrm>
            <a:prstGeom prst="rect">
              <a:avLst/>
            </a:prstGeom>
          </p:spPr>
        </p:pic>
        <p:pic>
          <p:nvPicPr>
            <p:cNvPr id="33" name="Picture 32">
              <a:extLst>
                <a:ext uri="{FF2B5EF4-FFF2-40B4-BE49-F238E27FC236}">
                  <a16:creationId xmlns:a16="http://schemas.microsoft.com/office/drawing/2014/main" id="{C7E84048-ECA5-47B8-95A5-2AA3DE83010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8959"/>
            <a:stretch/>
          </p:blipFill>
          <p:spPr>
            <a:xfrm>
              <a:off x="1882905" y="4504445"/>
              <a:ext cx="2003295" cy="1022493"/>
            </a:xfrm>
            <a:prstGeom prst="rect">
              <a:avLst/>
            </a:prstGeom>
          </p:spPr>
        </p:pic>
        <p:pic>
          <p:nvPicPr>
            <p:cNvPr id="35" name="Picture 34">
              <a:extLst>
                <a:ext uri="{FF2B5EF4-FFF2-40B4-BE49-F238E27FC236}">
                  <a16:creationId xmlns:a16="http://schemas.microsoft.com/office/drawing/2014/main" id="{9F9381AD-0587-4691-B939-6DFE05212E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46445" y="4390498"/>
              <a:ext cx="1884038" cy="1237888"/>
            </a:xfrm>
            <a:prstGeom prst="rect">
              <a:avLst/>
            </a:prstGeom>
          </p:spPr>
        </p:pic>
        <p:pic>
          <p:nvPicPr>
            <p:cNvPr id="37" name="Picture 36">
              <a:extLst>
                <a:ext uri="{FF2B5EF4-FFF2-40B4-BE49-F238E27FC236}">
                  <a16:creationId xmlns:a16="http://schemas.microsoft.com/office/drawing/2014/main" id="{F655F7FD-8B3F-4511-AE23-01BA631A1EB9}"/>
                </a:ext>
              </a:extLst>
            </p:cNvPr>
            <p:cNvPicPr>
              <a:picLocks noChangeAspect="1"/>
            </p:cNvPicPr>
            <p:nvPr/>
          </p:nvPicPr>
          <p:blipFill rotWithShape="1">
            <a:blip r:embed="rId9" cstate="print"/>
            <a:srcRect b="7941"/>
            <a:stretch/>
          </p:blipFill>
          <p:spPr>
            <a:xfrm>
              <a:off x="564702" y="4677710"/>
              <a:ext cx="888125" cy="874112"/>
            </a:xfrm>
            <a:prstGeom prst="rect">
              <a:avLst/>
            </a:prstGeom>
          </p:spPr>
        </p:pic>
      </p:grpSp>
    </p:spTree>
    <p:extLst>
      <p:ext uri="{BB962C8B-B14F-4D97-AF65-F5344CB8AC3E}">
        <p14:creationId xmlns:p14="http://schemas.microsoft.com/office/powerpoint/2010/main" val="26799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0" y="274638"/>
            <a:ext cx="9144000" cy="466725"/>
          </a:xfrm>
        </p:spPr>
        <p:txBody>
          <a:bodyPr>
            <a:normAutofit fontScale="90000"/>
          </a:bodyPr>
          <a:lstStyle/>
          <a:p>
            <a:pPr eaLnBrk="1" hangingPunct="1"/>
            <a:r>
              <a:rPr lang="en-US" altLang="en-US" sz="3200" b="1">
                <a:solidFill>
                  <a:srgbClr val="0070C0"/>
                </a:solidFill>
                <a:latin typeface="Times New Roman" pitchFamily="18" charset="0"/>
              </a:rPr>
              <a:t>Tools for Genetic engineering </a:t>
            </a:r>
            <a:br>
              <a:rPr lang="en-US" altLang="en-US" sz="3200" b="1">
                <a:solidFill>
                  <a:srgbClr val="0070C0"/>
                </a:solidFill>
                <a:latin typeface="Times New Roman" pitchFamily="18" charset="0"/>
              </a:rPr>
            </a:br>
            <a:r>
              <a:rPr lang="en-US" altLang="en-US" sz="3200" b="1">
                <a:solidFill>
                  <a:srgbClr val="FF0000"/>
                </a:solidFill>
                <a:latin typeface="Times New Roman" pitchFamily="18" charset="0"/>
              </a:rPr>
              <a:t>1. Restriction Enzymes</a:t>
            </a:r>
          </a:p>
        </p:txBody>
      </p:sp>
      <p:sp>
        <p:nvSpPr>
          <p:cNvPr id="7171" name="Rectangle 1027"/>
          <p:cNvSpPr>
            <a:spLocks noGrp="1" noChangeArrowheads="1"/>
          </p:cNvSpPr>
          <p:nvPr>
            <p:ph type="body" sz="half" idx="1"/>
          </p:nvPr>
        </p:nvSpPr>
        <p:spPr>
          <a:xfrm>
            <a:off x="228600" y="1081088"/>
            <a:ext cx="8686800" cy="5776912"/>
          </a:xfrm>
        </p:spPr>
        <p:txBody>
          <a:bodyPr/>
          <a:lstStyle/>
          <a:p>
            <a:pPr eaLnBrk="1" hangingPunct="1">
              <a:lnSpc>
                <a:spcPct val="80000"/>
              </a:lnSpc>
              <a:defRPr/>
            </a:pPr>
            <a:r>
              <a:rPr lang="en-US" sz="2400" b="1" dirty="0">
                <a:latin typeface="Times New Roman" pitchFamily="18" charset="0"/>
              </a:rPr>
              <a:t>Naturally produced by bacteria – restriction endonucleases</a:t>
            </a:r>
          </a:p>
          <a:p>
            <a:pPr lvl="1" eaLnBrk="1" hangingPunct="1">
              <a:lnSpc>
                <a:spcPct val="80000"/>
              </a:lnSpc>
              <a:defRPr/>
            </a:pPr>
            <a:r>
              <a:rPr lang="en-US" sz="2000" b="1" dirty="0">
                <a:latin typeface="Times New Roman" pitchFamily="18" charset="0"/>
              </a:rPr>
              <a:t>Natural function</a:t>
            </a:r>
            <a:r>
              <a:rPr lang="en-US" sz="2000" dirty="0">
                <a:latin typeface="Times New Roman" pitchFamily="18" charset="0"/>
              </a:rPr>
              <a:t> - destroy bacteriophage DNA in bacterial cells</a:t>
            </a:r>
          </a:p>
          <a:p>
            <a:pPr lvl="1" eaLnBrk="1" hangingPunct="1">
              <a:lnSpc>
                <a:spcPct val="80000"/>
              </a:lnSpc>
              <a:defRPr/>
            </a:pPr>
            <a:r>
              <a:rPr lang="en-US" sz="2000" dirty="0">
                <a:latin typeface="Times New Roman" pitchFamily="18" charset="0"/>
              </a:rPr>
              <a:t>Cannot digest host DNA with methylated C (cytosine)</a:t>
            </a:r>
          </a:p>
          <a:p>
            <a:pPr lvl="1" eaLnBrk="1" hangingPunct="1">
              <a:lnSpc>
                <a:spcPct val="80000"/>
              </a:lnSpc>
              <a:defRPr/>
            </a:pPr>
            <a:endParaRPr lang="en-US" sz="2000" dirty="0">
              <a:latin typeface="Times New Roman" pitchFamily="18" charset="0"/>
              <a:cs typeface="Times New Roman" pitchFamily="18" charset="0"/>
            </a:endParaRPr>
          </a:p>
          <a:p>
            <a:pPr eaLnBrk="1" hangingPunct="1">
              <a:lnSpc>
                <a:spcPct val="80000"/>
              </a:lnSpc>
              <a:defRPr/>
            </a:pPr>
            <a:r>
              <a:rPr lang="en-US" sz="2400" b="1" dirty="0">
                <a:latin typeface="Times New Roman" pitchFamily="18" charset="0"/>
                <a:cs typeface="Times New Roman" pitchFamily="18" charset="0"/>
              </a:rPr>
              <a:t>A restriction enzyme </a:t>
            </a:r>
          </a:p>
          <a:p>
            <a:pPr lvl="1" eaLnBrk="1" hangingPunct="1">
              <a:lnSpc>
                <a:spcPct val="80000"/>
              </a:lnSpc>
              <a:defRPr/>
            </a:pPr>
            <a:r>
              <a:rPr lang="en-US" sz="2000" b="1" dirty="0">
                <a:latin typeface="Times New Roman" pitchFamily="18" charset="0"/>
                <a:cs typeface="Times New Roman" pitchFamily="18" charset="0"/>
              </a:rPr>
              <a:t>Substrate –DNA -</a:t>
            </a:r>
            <a:r>
              <a:rPr lang="en-US" sz="2000" dirty="0">
                <a:latin typeface="Times New Roman" pitchFamily="18" charset="0"/>
                <a:cs typeface="Times New Roman" pitchFamily="18" charset="0"/>
              </a:rPr>
              <a:t>recognizes one particular nucleotide sequence in DNA</a:t>
            </a:r>
            <a:r>
              <a:rPr lang="en-US" sz="2000" b="1" dirty="0">
                <a:latin typeface="Times New Roman" pitchFamily="18" charset="0"/>
              </a:rPr>
              <a:t> </a:t>
            </a:r>
            <a:r>
              <a:rPr lang="en-US" sz="2000" dirty="0">
                <a:latin typeface="Times New Roman" pitchFamily="18" charset="0"/>
                <a:cs typeface="Times New Roman" pitchFamily="18" charset="0"/>
              </a:rPr>
              <a:t>and </a:t>
            </a:r>
            <a:r>
              <a:rPr lang="en-US" sz="2000" b="1" dirty="0">
                <a:latin typeface="Times New Roman" pitchFamily="18" charset="0"/>
                <a:cs typeface="Times New Roman" pitchFamily="18" charset="0"/>
              </a:rPr>
              <a:t>cuts </a:t>
            </a:r>
            <a:r>
              <a:rPr lang="en-US" sz="2000" dirty="0">
                <a:latin typeface="Times New Roman" pitchFamily="18" charset="0"/>
                <a:cs typeface="Times New Roman" pitchFamily="18" charset="0"/>
              </a:rPr>
              <a:t>the DNA molecule (breaks down the bond between two nucleotides) </a:t>
            </a:r>
          </a:p>
          <a:p>
            <a:pPr eaLnBrk="1" hangingPunct="1">
              <a:lnSpc>
                <a:spcPct val="80000"/>
              </a:lnSpc>
              <a:defRPr/>
            </a:pPr>
            <a:endParaRPr lang="en-US" sz="2400" dirty="0">
              <a:latin typeface="Times New Roman" pitchFamily="18" charset="0"/>
              <a:cs typeface="Times New Roman" pitchFamily="18" charset="0"/>
            </a:endParaRPr>
          </a:p>
          <a:p>
            <a:pPr eaLnBrk="1" hangingPunct="1">
              <a:lnSpc>
                <a:spcPct val="80000"/>
              </a:lnSpc>
              <a:defRPr/>
            </a:pPr>
            <a:endParaRPr lang="en-US" sz="2400" dirty="0">
              <a:latin typeface="Times New Roman" pitchFamily="18" charset="0"/>
              <a:cs typeface="Times New Roman" pitchFamily="18" charset="0"/>
            </a:endParaRPr>
          </a:p>
          <a:p>
            <a:pPr eaLnBrk="1" hangingPunct="1">
              <a:lnSpc>
                <a:spcPct val="80000"/>
              </a:lnSpc>
              <a:defRPr/>
            </a:pPr>
            <a:endParaRPr lang="en-US" sz="2400" dirty="0">
              <a:latin typeface="Times New Roman" pitchFamily="18" charset="0"/>
              <a:cs typeface="Times New Roman" pitchFamily="18" charset="0"/>
            </a:endParaRPr>
          </a:p>
          <a:p>
            <a:pPr eaLnBrk="1" hangingPunct="1">
              <a:lnSpc>
                <a:spcPct val="80000"/>
              </a:lnSpc>
              <a:defRPr/>
            </a:pPr>
            <a:endParaRPr lang="en-US" sz="2000" dirty="0">
              <a:latin typeface="Times New Roman" pitchFamily="18" charset="0"/>
              <a:cs typeface="Times New Roman" pitchFamily="18" charset="0"/>
            </a:endParaRPr>
          </a:p>
          <a:p>
            <a:pPr eaLnBrk="1" hangingPunct="1">
              <a:lnSpc>
                <a:spcPct val="80000"/>
              </a:lnSpc>
              <a:defRPr/>
            </a:pPr>
            <a:endParaRPr lang="en-US" sz="2000" dirty="0">
              <a:cs typeface="Times New Roman" pitchFamily="18" charset="0"/>
            </a:endParaRPr>
          </a:p>
          <a:p>
            <a:pPr eaLnBrk="1" hangingPunct="1">
              <a:lnSpc>
                <a:spcPct val="80000"/>
              </a:lnSpc>
              <a:defRPr/>
            </a:pPr>
            <a:endParaRPr lang="en-US" sz="2000" dirty="0">
              <a:cs typeface="Times New Roman" pitchFamily="18" charset="0"/>
            </a:endParaRPr>
          </a:p>
          <a:p>
            <a:pPr eaLnBrk="1" hangingPunct="1">
              <a:lnSpc>
                <a:spcPct val="80000"/>
              </a:lnSpc>
              <a:defRPr/>
            </a:pPr>
            <a:endParaRPr lang="en-US" sz="2000" dirty="0">
              <a:cs typeface="Times New Roman" pitchFamily="18" charset="0"/>
            </a:endParaRPr>
          </a:p>
          <a:p>
            <a:pPr eaLnBrk="1" hangingPunct="1">
              <a:lnSpc>
                <a:spcPct val="80000"/>
              </a:lnSpc>
              <a:defRPr/>
            </a:pPr>
            <a:r>
              <a:rPr lang="en-US" sz="2400" dirty="0">
                <a:latin typeface="Times New Roman" pitchFamily="18" charset="0"/>
                <a:cs typeface="Times New Roman" pitchFamily="18" charset="0"/>
              </a:rPr>
              <a:t>Prepackaged kits are available for rDNA techniques</a:t>
            </a:r>
          </a:p>
          <a:p>
            <a:pPr marL="0" indent="0" eaLnBrk="1" hangingPunct="1">
              <a:lnSpc>
                <a:spcPct val="80000"/>
              </a:lnSpc>
              <a:buFontTx/>
              <a:buNone/>
              <a:defRPr/>
            </a:pPr>
            <a:endParaRPr lang="en-US" sz="2400" dirty="0">
              <a:latin typeface="Times New Roman" pitchFamily="18" charset="0"/>
              <a:cs typeface="Times New Roman" pitchFamily="18" charset="0"/>
            </a:endParaRPr>
          </a:p>
        </p:txBody>
      </p:sp>
      <p:pic>
        <p:nvPicPr>
          <p:cNvPr id="10244" name="Picture 1028" descr="175px-EcoRI_restriction_enzyme_recognition_site_svg"/>
          <p:cNvPicPr>
            <a:picLocks noChangeAspect="1" noChangeArrowheads="1"/>
          </p:cNvPicPr>
          <p:nvPr/>
        </p:nvPicPr>
        <p:blipFill>
          <a:blip r:embed="rId2"/>
          <a:srcRect/>
          <a:stretch>
            <a:fillRect/>
          </a:stretch>
        </p:blipFill>
        <p:spPr bwMode="auto">
          <a:xfrm>
            <a:off x="838200" y="4157663"/>
            <a:ext cx="2000250" cy="800100"/>
          </a:xfrm>
          <a:prstGeom prst="rect">
            <a:avLst/>
          </a:prstGeom>
          <a:noFill/>
          <a:ln w="9525">
            <a:noFill/>
            <a:miter lim="800000"/>
            <a:headEnd/>
            <a:tailEnd/>
          </a:ln>
        </p:spPr>
      </p:pic>
      <p:pic>
        <p:nvPicPr>
          <p:cNvPr id="10245" name="Picture 1029" descr="165px-SmaI_restriction_enzyme_recognition_site_svg"/>
          <p:cNvPicPr>
            <a:picLocks noChangeAspect="1" noChangeArrowheads="1"/>
          </p:cNvPicPr>
          <p:nvPr/>
        </p:nvPicPr>
        <p:blipFill>
          <a:blip r:embed="rId3"/>
          <a:srcRect/>
          <a:stretch>
            <a:fillRect/>
          </a:stretch>
        </p:blipFill>
        <p:spPr bwMode="auto">
          <a:xfrm>
            <a:off x="5164138" y="4157663"/>
            <a:ext cx="1885950" cy="800100"/>
          </a:xfrm>
          <a:prstGeom prst="rect">
            <a:avLst/>
          </a:prstGeom>
          <a:noFill/>
          <a:ln w="9525">
            <a:noFill/>
            <a:miter lim="800000"/>
            <a:headEnd/>
            <a:tailEnd/>
          </a:ln>
        </p:spPr>
      </p:pic>
      <p:sp>
        <p:nvSpPr>
          <p:cNvPr id="10246" name="Text Box 1032"/>
          <p:cNvSpPr txBox="1">
            <a:spLocks noChangeArrowheads="1"/>
          </p:cNvSpPr>
          <p:nvPr/>
        </p:nvSpPr>
        <p:spPr bwMode="auto">
          <a:xfrm>
            <a:off x="963613" y="3457575"/>
            <a:ext cx="1374775" cy="396875"/>
          </a:xfrm>
          <a:prstGeom prst="rect">
            <a:avLst/>
          </a:prstGeom>
          <a:noFill/>
          <a:ln w="9525">
            <a:noFill/>
            <a:miter lim="800000"/>
            <a:headEnd/>
            <a:tailEnd/>
          </a:ln>
          <a:effectLst/>
        </p:spPr>
        <p:txBody>
          <a:bodyPr wrap="none">
            <a:spAutoFit/>
          </a:bodyPr>
          <a:lstStyle/>
          <a:p>
            <a:pPr eaLnBrk="1" hangingPunct="1"/>
            <a:r>
              <a:rPr lang="en-US" altLang="en-US" sz="2000" b="1">
                <a:latin typeface="Times New Roman" pitchFamily="18" charset="0"/>
              </a:rPr>
              <a:t>sticky ends</a:t>
            </a:r>
            <a:endParaRPr lang="bg-BG" altLang="en-US" sz="2000" b="1">
              <a:latin typeface="Times New Roman" pitchFamily="18" charset="0"/>
            </a:endParaRPr>
          </a:p>
        </p:txBody>
      </p:sp>
      <p:sp>
        <p:nvSpPr>
          <p:cNvPr id="10247" name="Text Box 1034"/>
          <p:cNvSpPr txBox="1">
            <a:spLocks noChangeArrowheads="1"/>
          </p:cNvSpPr>
          <p:nvPr/>
        </p:nvSpPr>
        <p:spPr bwMode="auto">
          <a:xfrm>
            <a:off x="5287963" y="3427413"/>
            <a:ext cx="1319212" cy="396875"/>
          </a:xfrm>
          <a:prstGeom prst="rect">
            <a:avLst/>
          </a:prstGeom>
          <a:noFill/>
          <a:ln w="9525">
            <a:noFill/>
            <a:miter lim="800000"/>
            <a:headEnd/>
            <a:tailEnd/>
          </a:ln>
          <a:effectLst/>
        </p:spPr>
        <p:txBody>
          <a:bodyPr wrap="none">
            <a:spAutoFit/>
          </a:bodyPr>
          <a:lstStyle/>
          <a:p>
            <a:pPr eaLnBrk="1" hangingPunct="1"/>
            <a:r>
              <a:rPr lang="en-US" altLang="en-US" sz="2000" b="1">
                <a:latin typeface="Times New Roman" pitchFamily="18" charset="0"/>
              </a:rPr>
              <a:t>blunt ends</a:t>
            </a:r>
            <a:endParaRPr lang="bg-BG" altLang="en-US" sz="2000" b="1">
              <a:latin typeface="Times New Roman" pitchFamily="18" charset="0"/>
            </a:endParaRPr>
          </a:p>
        </p:txBody>
      </p:sp>
      <p:pic>
        <p:nvPicPr>
          <p:cNvPr id="10248" name="Picture 1035" descr="scissors1brgb"/>
          <p:cNvPicPr>
            <a:picLocks noGrp="1" noChangeAspect="1" noChangeArrowheads="1"/>
          </p:cNvPicPr>
          <p:nvPr>
            <p:ph sz="half" idx="2"/>
          </p:nvPr>
        </p:nvPicPr>
        <p:blipFill>
          <a:blip r:embed="rId4"/>
          <a:srcRect/>
          <a:stretch>
            <a:fillRect/>
          </a:stretch>
        </p:blipFill>
        <p:spPr>
          <a:xfrm>
            <a:off x="3451225" y="4157663"/>
            <a:ext cx="1416050" cy="927100"/>
          </a:xfrm>
          <a:noFill/>
        </p:spPr>
      </p:pic>
    </p:spTree>
    <p:extLst>
      <p:ext uri="{BB962C8B-B14F-4D97-AF65-F5344CB8AC3E}">
        <p14:creationId xmlns:p14="http://schemas.microsoft.com/office/powerpoint/2010/main" val="261041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5"/>
          <p:cNvSpPr>
            <a:spLocks noGrp="1" noChangeArrowheads="1"/>
          </p:cNvSpPr>
          <p:nvPr>
            <p:ph type="title"/>
          </p:nvPr>
        </p:nvSpPr>
        <p:spPr>
          <a:xfrm>
            <a:off x="457200" y="0"/>
            <a:ext cx="8229600" cy="555625"/>
          </a:xfrm>
        </p:spPr>
        <p:txBody>
          <a:bodyPr>
            <a:noAutofit/>
          </a:bodyPr>
          <a:lstStyle/>
          <a:p>
            <a:pPr eaLnBrk="1" hangingPunct="1"/>
            <a:r>
              <a:rPr lang="en-US" altLang="en-US" sz="3200" b="1" dirty="0">
                <a:solidFill>
                  <a:srgbClr val="FF0000"/>
                </a:solidFill>
                <a:latin typeface="Times New Roman" pitchFamily="18" charset="0"/>
              </a:rPr>
              <a:t>Restriction Enzymes: </a:t>
            </a:r>
            <a:r>
              <a:rPr lang="en-US" altLang="en-US" sz="3200" b="1" dirty="0">
                <a:solidFill>
                  <a:schemeClr val="tx1"/>
                </a:solidFill>
                <a:latin typeface="Times New Roman" pitchFamily="18" charset="0"/>
              </a:rPr>
              <a:t>How it Works?</a:t>
            </a:r>
            <a:endParaRPr lang="bg-BG" altLang="en-US" sz="3200" b="1" dirty="0">
              <a:solidFill>
                <a:schemeClr val="tx1"/>
              </a:solidFill>
              <a:latin typeface="Times New Roman" pitchFamily="18" charset="0"/>
            </a:endParaRPr>
          </a:p>
        </p:txBody>
      </p:sp>
      <p:sp>
        <p:nvSpPr>
          <p:cNvPr id="12293" name="Rectangle 6"/>
          <p:cNvSpPr>
            <a:spLocks noGrp="1" noChangeArrowheads="1"/>
          </p:cNvSpPr>
          <p:nvPr>
            <p:ph type="body" idx="1"/>
          </p:nvPr>
        </p:nvSpPr>
        <p:spPr>
          <a:xfrm>
            <a:off x="180975" y="631825"/>
            <a:ext cx="8731250" cy="4525963"/>
          </a:xfrm>
        </p:spPr>
        <p:txBody>
          <a:bodyPr/>
          <a:lstStyle/>
          <a:p>
            <a:pPr eaLnBrk="1" hangingPunct="1"/>
            <a:r>
              <a:rPr lang="en-US" altLang="en-US" sz="2400">
                <a:latin typeface="Times New Roman" pitchFamily="18" charset="0"/>
                <a:cs typeface="Times New Roman" pitchFamily="18" charset="0"/>
              </a:rPr>
              <a:t>Fragments of DNA produced by the same restriction enzyme will spontaneously join by </a:t>
            </a:r>
            <a:r>
              <a:rPr lang="en-US" altLang="en-US" sz="2400" b="1">
                <a:latin typeface="Times New Roman" pitchFamily="18" charset="0"/>
                <a:cs typeface="Times New Roman" pitchFamily="18" charset="0"/>
              </a:rPr>
              <a:t>base pairing</a:t>
            </a:r>
            <a:r>
              <a:rPr lang="en-US" altLang="en-US" sz="2400">
                <a:latin typeface="Times New Roman" pitchFamily="18" charset="0"/>
                <a:cs typeface="Times New Roman" pitchFamily="18" charset="0"/>
              </a:rPr>
              <a:t>. </a:t>
            </a:r>
          </a:p>
          <a:p>
            <a:pPr eaLnBrk="1" hangingPunct="1"/>
            <a:r>
              <a:rPr lang="en-US" altLang="en-US" sz="2400">
                <a:latin typeface="Times New Roman" pitchFamily="18" charset="0"/>
              </a:rPr>
              <a:t>Each of the  DNA strands will have a break</a:t>
            </a:r>
            <a:endParaRPr lang="en-US" altLang="en-US" sz="2400">
              <a:latin typeface="Times New Roman" pitchFamily="18" charset="0"/>
              <a:cs typeface="Times New Roman" pitchFamily="18" charset="0"/>
            </a:endParaRPr>
          </a:p>
          <a:p>
            <a:pPr eaLnBrk="1" hangingPunct="1"/>
            <a:endParaRPr lang="bg-BG" altLang="en-US" sz="2400"/>
          </a:p>
        </p:txBody>
      </p:sp>
      <p:grpSp>
        <p:nvGrpSpPr>
          <p:cNvPr id="3" name="Group 2"/>
          <p:cNvGrpSpPr/>
          <p:nvPr/>
        </p:nvGrpSpPr>
        <p:grpSpPr>
          <a:xfrm>
            <a:off x="1604963" y="1828800"/>
            <a:ext cx="6091237" cy="5029200"/>
            <a:chOff x="1604963" y="1828800"/>
            <a:chExt cx="6091237" cy="5029200"/>
          </a:xfrm>
        </p:grpSpPr>
        <p:pic>
          <p:nvPicPr>
            <p:cNvPr id="12291" name="Picture 3"/>
            <p:cNvPicPr>
              <a:picLocks noChangeAspect="1" noChangeArrowheads="1"/>
            </p:cNvPicPr>
            <p:nvPr/>
          </p:nvPicPr>
          <p:blipFill>
            <a:blip r:embed="rId2"/>
            <a:srcRect b="3104"/>
            <a:stretch>
              <a:fillRect/>
            </a:stretch>
          </p:blipFill>
          <p:spPr bwMode="auto">
            <a:xfrm>
              <a:off x="1604963" y="1828800"/>
              <a:ext cx="5863929" cy="5029200"/>
            </a:xfrm>
            <a:prstGeom prst="rect">
              <a:avLst/>
            </a:prstGeom>
            <a:noFill/>
            <a:ln w="9525">
              <a:noFill/>
              <a:miter lim="800000"/>
              <a:headEnd/>
              <a:tailEnd/>
            </a:ln>
          </p:spPr>
        </p:pic>
        <p:sp>
          <p:nvSpPr>
            <p:cNvPr id="2" name="Rectangle 1"/>
            <p:cNvSpPr/>
            <p:nvPr/>
          </p:nvSpPr>
          <p:spPr>
            <a:xfrm>
              <a:off x="4648200" y="5459104"/>
              <a:ext cx="3048000" cy="1385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885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60388" y="427038"/>
            <a:ext cx="7239000" cy="517525"/>
          </a:xfrm>
        </p:spPr>
        <p:txBody>
          <a:bodyPr>
            <a:normAutofit fontScale="90000"/>
          </a:bodyPr>
          <a:lstStyle/>
          <a:p>
            <a:pPr eaLnBrk="1" hangingPunct="1"/>
            <a:r>
              <a:rPr lang="en-US" altLang="en-US" sz="3200" b="1">
                <a:solidFill>
                  <a:srgbClr val="0070C0"/>
                </a:solidFill>
                <a:latin typeface="Times New Roman" pitchFamily="18" charset="0"/>
              </a:rPr>
              <a:t>Tools for Genetic engineering  </a:t>
            </a:r>
            <a:br>
              <a:rPr lang="en-US" altLang="en-US" sz="3200" b="1">
                <a:solidFill>
                  <a:srgbClr val="0070C0"/>
                </a:solidFill>
                <a:latin typeface="Times New Roman" pitchFamily="18" charset="0"/>
              </a:rPr>
            </a:br>
            <a:r>
              <a:rPr lang="en-US" altLang="en-US" sz="3200" b="1">
                <a:solidFill>
                  <a:srgbClr val="FF0000"/>
                </a:solidFill>
                <a:latin typeface="Times New Roman" pitchFamily="18" charset="0"/>
              </a:rPr>
              <a:t>2. Ligase</a:t>
            </a:r>
          </a:p>
        </p:txBody>
      </p:sp>
      <p:sp>
        <p:nvSpPr>
          <p:cNvPr id="13315" name="Rectangle 3"/>
          <p:cNvSpPr>
            <a:spLocks noGrp="1" noChangeArrowheads="1"/>
          </p:cNvSpPr>
          <p:nvPr>
            <p:ph type="body" sz="half" idx="1"/>
          </p:nvPr>
        </p:nvSpPr>
        <p:spPr>
          <a:xfrm>
            <a:off x="222250" y="1400175"/>
            <a:ext cx="8697913" cy="4525963"/>
          </a:xfrm>
        </p:spPr>
        <p:txBody>
          <a:bodyPr/>
          <a:lstStyle/>
          <a:p>
            <a:pPr eaLnBrk="1" hangingPunct="1"/>
            <a:r>
              <a:rPr lang="en-US" altLang="en-US" sz="2400" b="1">
                <a:latin typeface="Times New Roman" pitchFamily="18" charset="0"/>
              </a:rPr>
              <a:t>DNA ligase</a:t>
            </a:r>
            <a:r>
              <a:rPr lang="en-US" altLang="en-US" sz="2400">
                <a:latin typeface="Times New Roman" pitchFamily="18" charset="0"/>
              </a:rPr>
              <a:t> is a enzyme that can link together DNA strands that have double-strand breaks (a break in both complementary strands of DNA). </a:t>
            </a:r>
          </a:p>
          <a:p>
            <a:pPr lvl="1" eaLnBrk="1" hangingPunct="1"/>
            <a:r>
              <a:rPr lang="en-US" altLang="en-US" sz="2000">
                <a:latin typeface="Times New Roman" pitchFamily="18" charset="0"/>
              </a:rPr>
              <a:t>Naturally DNA ligase has applications in both </a:t>
            </a:r>
            <a:r>
              <a:rPr lang="en-US" altLang="en-US" sz="2000" b="1">
                <a:latin typeface="Times New Roman" pitchFamily="18" charset="0"/>
              </a:rPr>
              <a:t>DNA replication </a:t>
            </a:r>
            <a:r>
              <a:rPr lang="en-US" altLang="en-US" sz="2000">
                <a:latin typeface="Times New Roman" pitchFamily="18" charset="0"/>
              </a:rPr>
              <a:t>and</a:t>
            </a:r>
            <a:r>
              <a:rPr lang="en-US" altLang="en-US" sz="2000" b="1">
                <a:latin typeface="Times New Roman" pitchFamily="18" charset="0"/>
              </a:rPr>
              <a:t> DNA repair</a:t>
            </a:r>
            <a:r>
              <a:rPr lang="en-US" altLang="en-US" sz="2000">
                <a:latin typeface="Times New Roman" pitchFamily="18" charset="0"/>
              </a:rPr>
              <a:t> </a:t>
            </a:r>
            <a:r>
              <a:rPr lang="en-US" altLang="en-US" sz="2000" b="1">
                <a:latin typeface="Times New Roman" pitchFamily="18" charset="0"/>
              </a:rPr>
              <a:t>.</a:t>
            </a:r>
          </a:p>
          <a:p>
            <a:pPr lvl="1" eaLnBrk="1" hangingPunct="1"/>
            <a:r>
              <a:rPr lang="en-US" altLang="en-US" sz="2000">
                <a:latin typeface="Times New Roman" pitchFamily="18" charset="0"/>
              </a:rPr>
              <a:t>Needs ATP</a:t>
            </a:r>
            <a:r>
              <a:rPr lang="en-US" altLang="en-US" sz="2000" b="1">
                <a:latin typeface="Times New Roman" pitchFamily="18" charset="0"/>
              </a:rPr>
              <a:t> </a:t>
            </a:r>
          </a:p>
          <a:p>
            <a:pPr eaLnBrk="1" hangingPunct="1"/>
            <a:r>
              <a:rPr lang="en-US" altLang="en-US" sz="2400">
                <a:latin typeface="Times New Roman" pitchFamily="18" charset="0"/>
              </a:rPr>
              <a:t>DNA ligase has extensive use in molecular biology laboratories for </a:t>
            </a:r>
            <a:r>
              <a:rPr lang="en-US" altLang="en-US" sz="2400" b="1">
                <a:latin typeface="Times New Roman" pitchFamily="18" charset="0"/>
              </a:rPr>
              <a:t>genetic recombination  experiments</a:t>
            </a:r>
            <a:r>
              <a:rPr lang="en-US" altLang="en-US" sz="2800" b="1">
                <a:latin typeface="Times New Roman" pitchFamily="18" charset="0"/>
              </a:rPr>
              <a:t> </a:t>
            </a:r>
          </a:p>
        </p:txBody>
      </p:sp>
      <p:pic>
        <p:nvPicPr>
          <p:cNvPr id="13316" name="Picture 4" descr="Ligation_svg"/>
          <p:cNvPicPr>
            <a:picLocks noChangeAspect="1" noChangeArrowheads="1"/>
          </p:cNvPicPr>
          <p:nvPr/>
        </p:nvPicPr>
        <p:blipFill>
          <a:blip r:embed="rId2"/>
          <a:srcRect/>
          <a:stretch>
            <a:fillRect/>
          </a:stretch>
        </p:blipFill>
        <p:spPr bwMode="auto">
          <a:xfrm>
            <a:off x="1570038" y="4678363"/>
            <a:ext cx="4371975" cy="1903412"/>
          </a:xfrm>
          <a:prstGeom prst="rect">
            <a:avLst/>
          </a:prstGeom>
          <a:noFill/>
          <a:ln w="9525">
            <a:noFill/>
            <a:miter lim="800000"/>
            <a:headEnd/>
            <a:tailEnd/>
          </a:ln>
        </p:spPr>
      </p:pic>
      <p:sp>
        <p:nvSpPr>
          <p:cNvPr id="13317" name="Text Box 5"/>
          <p:cNvSpPr txBox="1">
            <a:spLocks noChangeArrowheads="1"/>
          </p:cNvSpPr>
          <p:nvPr/>
        </p:nvSpPr>
        <p:spPr bwMode="auto">
          <a:xfrm>
            <a:off x="298450" y="5257800"/>
            <a:ext cx="728663" cy="396875"/>
          </a:xfrm>
          <a:prstGeom prst="rect">
            <a:avLst/>
          </a:prstGeom>
          <a:noFill/>
          <a:ln w="9525">
            <a:noFill/>
            <a:miter lim="800000"/>
            <a:headEnd/>
            <a:tailEnd/>
          </a:ln>
          <a:effectLst/>
        </p:spPr>
        <p:txBody>
          <a:bodyPr wrap="none">
            <a:spAutoFit/>
          </a:bodyPr>
          <a:lstStyle/>
          <a:p>
            <a:pPr eaLnBrk="1" hangingPunct="1"/>
            <a:r>
              <a:rPr lang="en-US" altLang="en-US" sz="2000">
                <a:latin typeface="Times New Roman" pitchFamily="18" charset="0"/>
              </a:rPr>
              <a:t>ATP </a:t>
            </a:r>
          </a:p>
        </p:txBody>
      </p:sp>
      <p:sp>
        <p:nvSpPr>
          <p:cNvPr id="13318" name="Line 6"/>
          <p:cNvSpPr>
            <a:spLocks noChangeShapeType="1"/>
          </p:cNvSpPr>
          <p:nvPr/>
        </p:nvSpPr>
        <p:spPr bwMode="auto">
          <a:xfrm flipV="1">
            <a:off x="1185863" y="5459413"/>
            <a:ext cx="687387" cy="11112"/>
          </a:xfrm>
          <a:prstGeom prst="line">
            <a:avLst/>
          </a:prstGeom>
          <a:noFill/>
          <a:ln w="9525">
            <a:solidFill>
              <a:schemeClr val="tx1"/>
            </a:solidFill>
            <a:round/>
            <a:headEnd/>
            <a:tailEnd type="triangle" w="med" len="med"/>
          </a:ln>
          <a:effectLst/>
        </p:spPr>
        <p:txBody>
          <a:bodyPr wrap="none"/>
          <a:lstStyle/>
          <a:p>
            <a:endParaRPr lang="en-US"/>
          </a:p>
        </p:txBody>
      </p:sp>
      <p:pic>
        <p:nvPicPr>
          <p:cNvPr id="13319" name="Picture 8" descr="glue"/>
          <p:cNvPicPr>
            <a:picLocks noGrp="1" noChangeAspect="1" noChangeArrowheads="1"/>
          </p:cNvPicPr>
          <p:nvPr>
            <p:ph sz="half" idx="2"/>
          </p:nvPr>
        </p:nvPicPr>
        <p:blipFill>
          <a:blip r:embed="rId3"/>
          <a:srcRect/>
          <a:stretch>
            <a:fillRect/>
          </a:stretch>
        </p:blipFill>
        <p:spPr>
          <a:xfrm>
            <a:off x="6792913" y="4983163"/>
            <a:ext cx="739775" cy="1343025"/>
          </a:xfrm>
          <a:noFill/>
        </p:spPr>
      </p:pic>
    </p:spTree>
    <p:extLst>
      <p:ext uri="{BB962C8B-B14F-4D97-AF65-F5344CB8AC3E}">
        <p14:creationId xmlns:p14="http://schemas.microsoft.com/office/powerpoint/2010/main" val="134700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44450"/>
            <a:ext cx="8229600" cy="1077913"/>
          </a:xfrm>
        </p:spPr>
        <p:txBody>
          <a:bodyPr>
            <a:spAutoFit/>
          </a:bodyPr>
          <a:lstStyle/>
          <a:p>
            <a:pPr eaLnBrk="1" hangingPunct="1"/>
            <a:r>
              <a:rPr lang="en-US" altLang="en-US" sz="3200" b="1" dirty="0">
                <a:solidFill>
                  <a:srgbClr val="0070C0"/>
                </a:solidFill>
                <a:latin typeface="Times New Roman" pitchFamily="18" charset="0"/>
              </a:rPr>
              <a:t>Tools for Genetic engineering </a:t>
            </a:r>
            <a:br>
              <a:rPr lang="en-US" altLang="en-US" sz="3200" b="1" dirty="0">
                <a:solidFill>
                  <a:srgbClr val="0070C0"/>
                </a:solidFill>
                <a:latin typeface="Times New Roman" pitchFamily="18" charset="0"/>
              </a:rPr>
            </a:br>
            <a:r>
              <a:rPr lang="en-US" altLang="en-US" sz="3200" b="1" dirty="0">
                <a:solidFill>
                  <a:srgbClr val="FF0000"/>
                </a:solidFill>
                <a:latin typeface="Times New Roman" pitchFamily="18" charset="0"/>
              </a:rPr>
              <a:t>3.  Plasmids</a:t>
            </a:r>
          </a:p>
        </p:txBody>
      </p:sp>
      <p:sp>
        <p:nvSpPr>
          <p:cNvPr id="11267" name="Rectangle 3"/>
          <p:cNvSpPr>
            <a:spLocks noGrp="1" noChangeArrowheads="1"/>
          </p:cNvSpPr>
          <p:nvPr>
            <p:ph type="body" sz="half" idx="1"/>
          </p:nvPr>
        </p:nvSpPr>
        <p:spPr>
          <a:xfrm>
            <a:off x="-76200" y="1066800"/>
            <a:ext cx="6400800" cy="5306068"/>
          </a:xfrm>
        </p:spPr>
        <p:txBody>
          <a:bodyPr wrap="square">
            <a:spAutoFit/>
          </a:bodyPr>
          <a:lstStyle/>
          <a:p>
            <a:pPr marL="0" indent="0" eaLnBrk="1" hangingPunct="1">
              <a:buNone/>
              <a:defRPr/>
            </a:pPr>
            <a:r>
              <a:rPr lang="en-US" sz="2200" b="1" u="sng" dirty="0">
                <a:latin typeface="Times New Roman" pitchFamily="18" charset="0"/>
              </a:rPr>
              <a:t>Vectors</a:t>
            </a:r>
            <a:r>
              <a:rPr lang="en-US" sz="2200" dirty="0">
                <a:latin typeface="Times New Roman" pitchFamily="18" charset="0"/>
              </a:rPr>
              <a:t> - </a:t>
            </a:r>
            <a:r>
              <a:rPr lang="en-US" sz="2200" b="1" dirty="0">
                <a:latin typeface="Times New Roman" pitchFamily="18" charset="0"/>
              </a:rPr>
              <a:t>Small pieces of  circular DNA used for 	   cloning </a:t>
            </a:r>
          </a:p>
          <a:p>
            <a:pPr eaLnBrk="1" hangingPunct="1">
              <a:defRPr/>
            </a:pPr>
            <a:endParaRPr lang="en-US" sz="2200" b="1" u="sng" dirty="0">
              <a:latin typeface="Times New Roman" pitchFamily="18" charset="0"/>
            </a:endParaRPr>
          </a:p>
          <a:p>
            <a:pPr marL="0" indent="0" eaLnBrk="1" hangingPunct="1">
              <a:buNone/>
              <a:defRPr/>
            </a:pPr>
            <a:r>
              <a:rPr lang="en-US" sz="2200" b="1" u="sng" dirty="0">
                <a:latin typeface="Times New Roman" pitchFamily="18" charset="0"/>
              </a:rPr>
              <a:t>Requirements of the Vector</a:t>
            </a:r>
            <a:r>
              <a:rPr lang="en-US" sz="2200" u="sng" dirty="0">
                <a:latin typeface="Times New Roman" pitchFamily="18" charset="0"/>
              </a:rPr>
              <a:t> </a:t>
            </a:r>
          </a:p>
          <a:p>
            <a:pPr marL="457200" lvl="1" indent="0" eaLnBrk="1" hangingPunct="1">
              <a:buFontTx/>
              <a:buNone/>
              <a:defRPr/>
            </a:pPr>
            <a:r>
              <a:rPr lang="en-US" sz="2200" b="1" dirty="0">
                <a:solidFill>
                  <a:srgbClr val="FF0000"/>
                </a:solidFill>
                <a:latin typeface="Times New Roman" pitchFamily="18" charset="0"/>
              </a:rPr>
              <a:t>1. Self-replication </a:t>
            </a:r>
            <a:r>
              <a:rPr lang="en-US" sz="2200" b="1" dirty="0">
                <a:latin typeface="Times New Roman" pitchFamily="18" charset="0"/>
              </a:rPr>
              <a:t>- </a:t>
            </a:r>
            <a:r>
              <a:rPr lang="en-US" sz="2200" dirty="0">
                <a:latin typeface="Times New Roman" pitchFamily="18" charset="0"/>
              </a:rPr>
              <a:t>able to replicate in the host (independent origin of  replication)</a:t>
            </a:r>
          </a:p>
          <a:p>
            <a:pPr marL="457200" lvl="1" indent="0" eaLnBrk="1" hangingPunct="1">
              <a:buFontTx/>
              <a:buNone/>
              <a:defRPr/>
            </a:pPr>
            <a:r>
              <a:rPr lang="en-US" sz="2200" b="1" dirty="0">
                <a:solidFill>
                  <a:srgbClr val="FF0000"/>
                </a:solidFill>
                <a:latin typeface="Times New Roman" pitchFamily="18" charset="0"/>
              </a:rPr>
              <a:t>2. Cloning site -</a:t>
            </a:r>
            <a:r>
              <a:rPr lang="en-US" sz="2200" dirty="0">
                <a:latin typeface="Times New Roman" pitchFamily="18" charset="0"/>
              </a:rPr>
              <a:t>(region containing multiple restriction sites)</a:t>
            </a:r>
          </a:p>
          <a:p>
            <a:pPr marL="457200" lvl="1" indent="0" eaLnBrk="1" hangingPunct="1">
              <a:buFontTx/>
              <a:buNone/>
              <a:defRPr/>
            </a:pPr>
            <a:r>
              <a:rPr lang="en-US" sz="2200" b="1" dirty="0">
                <a:solidFill>
                  <a:srgbClr val="FF0000"/>
                </a:solidFill>
                <a:latin typeface="Times New Roman" pitchFamily="18" charset="0"/>
              </a:rPr>
              <a:t>3. Promoter </a:t>
            </a:r>
            <a:r>
              <a:rPr lang="en-US" sz="2200" b="1" dirty="0">
                <a:latin typeface="Times New Roman" pitchFamily="18" charset="0"/>
              </a:rPr>
              <a:t>(</a:t>
            </a:r>
            <a:r>
              <a:rPr lang="en-US" sz="2200" dirty="0">
                <a:latin typeface="Times New Roman" pitchFamily="18" charset="0"/>
              </a:rPr>
              <a:t>and operator) - </a:t>
            </a:r>
            <a:r>
              <a:rPr lang="en-US" sz="2200" b="1" dirty="0">
                <a:solidFill>
                  <a:srgbClr val="FF6666"/>
                </a:solidFill>
                <a:latin typeface="Times New Roman" pitchFamily="18" charset="0"/>
              </a:rPr>
              <a:t> </a:t>
            </a:r>
            <a:r>
              <a:rPr lang="en-US" sz="2200" dirty="0">
                <a:latin typeface="Times New Roman" pitchFamily="18" charset="0"/>
              </a:rPr>
              <a:t>to support the expression of insert DNA (i.e. gene of interest) in the host.</a:t>
            </a:r>
            <a:endParaRPr lang="en-US" sz="2200" b="1" dirty="0">
              <a:solidFill>
                <a:srgbClr val="FF6666"/>
              </a:solidFill>
              <a:latin typeface="Times New Roman" pitchFamily="18" charset="0"/>
            </a:endParaRPr>
          </a:p>
          <a:p>
            <a:pPr marL="457200" lvl="1" indent="0" eaLnBrk="1" hangingPunct="1">
              <a:buFontTx/>
              <a:buNone/>
              <a:defRPr/>
            </a:pPr>
            <a:r>
              <a:rPr lang="en-US" sz="2200" b="1" dirty="0">
                <a:solidFill>
                  <a:srgbClr val="FF0000"/>
                </a:solidFill>
                <a:latin typeface="Times New Roman" pitchFamily="18" charset="0"/>
              </a:rPr>
              <a:t>4. Selectable marker – </a:t>
            </a:r>
            <a:r>
              <a:rPr lang="en-US" sz="2200" dirty="0">
                <a:latin typeface="Times New Roman" pitchFamily="18" charset="0"/>
              </a:rPr>
              <a:t>antibiotic resistance (Ampicillin resistant)</a:t>
            </a:r>
            <a:endParaRPr lang="en-US" sz="2200" b="1" dirty="0">
              <a:solidFill>
                <a:srgbClr val="FF0000"/>
              </a:solidFill>
              <a:latin typeface="Times New Roman" pitchFamily="18" charset="0"/>
            </a:endParaRPr>
          </a:p>
          <a:p>
            <a:pPr marL="457200" lvl="1" indent="0" eaLnBrk="1" hangingPunct="1">
              <a:buFontTx/>
              <a:buNone/>
              <a:defRPr/>
            </a:pPr>
            <a:r>
              <a:rPr lang="en-US" sz="2200" b="1" dirty="0">
                <a:solidFill>
                  <a:srgbClr val="FF0000"/>
                </a:solidFill>
                <a:latin typeface="Times New Roman" pitchFamily="18" charset="0"/>
              </a:rPr>
              <a:t>5. Proper size- for easy handling</a:t>
            </a:r>
          </a:p>
        </p:txBody>
      </p:sp>
      <p:pic>
        <p:nvPicPr>
          <p:cNvPr id="14340" name="Picture 4" descr="figure_09_03_labeled"/>
          <p:cNvPicPr>
            <a:picLocks noGrp="1" noChangeAspect="1" noChangeArrowheads="1"/>
          </p:cNvPicPr>
          <p:nvPr>
            <p:ph sz="quarter" idx="2"/>
          </p:nvPr>
        </p:nvPicPr>
        <p:blipFill>
          <a:blip r:embed="rId2"/>
          <a:srcRect b="2411"/>
          <a:stretch>
            <a:fillRect/>
          </a:stretch>
        </p:blipFill>
        <p:spPr>
          <a:xfrm>
            <a:off x="5867400" y="1203163"/>
            <a:ext cx="3200400" cy="2378237"/>
          </a:xfrm>
          <a:noFill/>
        </p:spPr>
      </p:pic>
    </p:spTree>
    <p:extLst>
      <p:ext uri="{BB962C8B-B14F-4D97-AF65-F5344CB8AC3E}">
        <p14:creationId xmlns:p14="http://schemas.microsoft.com/office/powerpoint/2010/main" val="36862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sz="half" idx="1"/>
          </p:nvPr>
        </p:nvSpPr>
        <p:spPr>
          <a:xfrm>
            <a:off x="111125" y="725487"/>
            <a:ext cx="8685213" cy="6665913"/>
          </a:xfrm>
        </p:spPr>
        <p:txBody>
          <a:bodyPr>
            <a:spAutoFit/>
          </a:bodyPr>
          <a:lstStyle/>
          <a:p>
            <a:pPr marL="457200" indent="-457200" eaLnBrk="1" hangingPunct="1">
              <a:buFontTx/>
              <a:buAutoNum type="arabicPeriod"/>
              <a:defRPr/>
            </a:pPr>
            <a:r>
              <a:rPr lang="en-US" sz="2400" b="1" dirty="0">
                <a:latin typeface="Times New Roman" pitchFamily="18" charset="0"/>
                <a:cs typeface="Times New Roman" pitchFamily="18" charset="0"/>
              </a:rPr>
              <a:t>Bacteria</a:t>
            </a:r>
          </a:p>
          <a:p>
            <a:pPr lvl="1" indent="-342900" eaLnBrk="1" hangingPunct="1">
              <a:buFontTx/>
              <a:buChar char="-"/>
              <a:defRPr/>
            </a:pPr>
            <a:r>
              <a:rPr lang="en-US" sz="2000" b="1" i="1" dirty="0">
                <a:latin typeface="Times New Roman" pitchFamily="18" charset="0"/>
                <a:cs typeface="Times New Roman" pitchFamily="18" charset="0"/>
              </a:rPr>
              <a:t>E. coli</a:t>
            </a:r>
            <a:r>
              <a:rPr lang="en-US" sz="2000" dirty="0">
                <a:latin typeface="Times New Roman" pitchFamily="18" charset="0"/>
                <a:cs typeface="Times New Roman" pitchFamily="18" charset="0"/>
              </a:rPr>
              <a:t> - used because is easily grown and its</a:t>
            </a:r>
          </a:p>
          <a:p>
            <a:pPr marL="400050" lvl="1" indent="0" eaLnBrk="1" hangingPunct="1">
              <a:buFontTx/>
              <a:buNone/>
              <a:defRPr/>
            </a:pPr>
            <a:r>
              <a:rPr lang="en-US" sz="2000" dirty="0">
                <a:latin typeface="Times New Roman" pitchFamily="18" charset="0"/>
                <a:cs typeface="Times New Roman" pitchFamily="18" charset="0"/>
              </a:rPr>
              <a:t>genomics are well understood.</a:t>
            </a:r>
          </a:p>
          <a:p>
            <a:pPr lvl="1" indent="-342900" eaLnBrk="1" hangingPunct="1">
              <a:defRPr/>
            </a:pPr>
            <a:r>
              <a:rPr lang="en-US" sz="2000" dirty="0">
                <a:latin typeface="Times New Roman" pitchFamily="18" charset="0"/>
                <a:cs typeface="Times New Roman" pitchFamily="18" charset="0"/>
              </a:rPr>
              <a:t>Gene product is purified from host cells</a:t>
            </a:r>
          </a:p>
          <a:p>
            <a:pPr marL="0" indent="0">
              <a:buFontTx/>
              <a:buNone/>
              <a:defRPr/>
            </a:pPr>
            <a:r>
              <a:rPr lang="en-US" sz="2400" b="1" dirty="0">
                <a:latin typeface="Times New Roman" pitchFamily="18" charset="0"/>
                <a:cs typeface="Times New Roman" pitchFamily="18" charset="0"/>
              </a:rPr>
              <a:t>2. Yeasts</a:t>
            </a:r>
            <a:r>
              <a:rPr lang="en-US" sz="2400" dirty="0">
                <a:latin typeface="Times New Roman" pitchFamily="18" charset="0"/>
                <a:cs typeface="Times New Roman" pitchFamily="18" charset="0"/>
              </a:rPr>
              <a:t> - </a:t>
            </a:r>
            <a:r>
              <a:rPr lang="en-US" sz="2400" b="1" i="1" dirty="0">
                <a:latin typeface="Times New Roman" pitchFamily="18" charset="0"/>
                <a:ea typeface="ＭＳ Ｐゴシック" pitchFamily="34" charset="-128"/>
                <a:cs typeface="Times New Roman" pitchFamily="18" charset="0"/>
              </a:rPr>
              <a:t>Saccharomyces cerevisiae</a:t>
            </a:r>
          </a:p>
          <a:p>
            <a:pPr lvl="1" eaLnBrk="1" hangingPunct="1">
              <a:defRPr/>
            </a:pPr>
            <a:r>
              <a:rPr lang="en-US" sz="2000" dirty="0">
                <a:latin typeface="Times New Roman" pitchFamily="18" charset="0"/>
                <a:ea typeface="ＭＳ Ｐゴシック" pitchFamily="34" charset="-128"/>
                <a:cs typeface="Times New Roman" pitchFamily="18" charset="0"/>
              </a:rPr>
              <a:t>Used because it is easily grown and its genomics are known</a:t>
            </a:r>
          </a:p>
          <a:p>
            <a:pPr lvl="1" eaLnBrk="1" hangingPunct="1">
              <a:defRPr/>
            </a:pPr>
            <a:r>
              <a:rPr lang="en-US" sz="2000" dirty="0">
                <a:latin typeface="Times New Roman" pitchFamily="18" charset="0"/>
                <a:ea typeface="ＭＳ Ｐゴシック" pitchFamily="34" charset="-128"/>
                <a:cs typeface="Times New Roman" pitchFamily="18" charset="0"/>
              </a:rPr>
              <a:t>May express eukaryotic genes easily</a:t>
            </a:r>
            <a:endParaRPr lang="en-US" sz="2000" dirty="0">
              <a:latin typeface="Times New Roman" pitchFamily="18" charset="0"/>
              <a:cs typeface="Times New Roman" pitchFamily="18" charset="0"/>
            </a:endParaRPr>
          </a:p>
          <a:p>
            <a:pPr lvl="1" eaLnBrk="1" hangingPunct="1">
              <a:defRPr/>
            </a:pPr>
            <a:r>
              <a:rPr lang="en-US" sz="2000" dirty="0">
                <a:latin typeface="Times New Roman" pitchFamily="18" charset="0"/>
                <a:cs typeface="Times New Roman" pitchFamily="18" charset="0"/>
              </a:rPr>
              <a:t>Continuously </a:t>
            </a:r>
            <a:r>
              <a:rPr lang="en-US" sz="2000" b="1" u="sng" dirty="0">
                <a:latin typeface="Times New Roman" pitchFamily="18" charset="0"/>
                <a:cs typeface="Times New Roman" pitchFamily="18" charset="0"/>
              </a:rPr>
              <a:t>secrete  </a:t>
            </a:r>
            <a:r>
              <a:rPr lang="en-US" sz="2000" dirty="0">
                <a:latin typeface="Times New Roman" pitchFamily="18" charset="0"/>
                <a:cs typeface="Times New Roman" pitchFamily="18" charset="0"/>
              </a:rPr>
              <a:t>the gene product.</a:t>
            </a:r>
          </a:p>
          <a:p>
            <a:pPr lvl="1" eaLnBrk="1" hangingPunct="1">
              <a:defRPr/>
            </a:pPr>
            <a:r>
              <a:rPr lang="en-US" sz="2000" dirty="0">
                <a:latin typeface="Times New Roman" pitchFamily="18" charset="0"/>
                <a:cs typeface="Times New Roman" pitchFamily="18" charset="0"/>
              </a:rPr>
              <a:t>Easily collected and purified</a:t>
            </a:r>
            <a:endParaRPr lang="en-US" sz="2000" u="sng" dirty="0">
              <a:latin typeface="Times New Roman" pitchFamily="18" charset="0"/>
              <a:cs typeface="Times New Roman" pitchFamily="18" charset="0"/>
            </a:endParaRPr>
          </a:p>
          <a:p>
            <a:pPr marL="0" indent="0" eaLnBrk="1" hangingPunct="1">
              <a:buFontTx/>
              <a:buNone/>
              <a:defRPr/>
            </a:pPr>
            <a:r>
              <a:rPr lang="en-US" sz="2400" b="1" dirty="0">
                <a:latin typeface="Times New Roman" pitchFamily="18" charset="0"/>
                <a:cs typeface="Times New Roman" pitchFamily="18" charset="0"/>
              </a:rPr>
              <a:t>3. Plant cells</a:t>
            </a:r>
            <a:r>
              <a:rPr lang="en-US" sz="2400" b="1" dirty="0">
                <a:latin typeface="Times New Roman" pitchFamily="18" charset="0"/>
                <a:ea typeface="ＭＳ Ｐゴシック" pitchFamily="34" charset="-128"/>
                <a:cs typeface="Times New Roman" pitchFamily="18" charset="0"/>
              </a:rPr>
              <a:t> and whole plants</a:t>
            </a:r>
          </a:p>
          <a:p>
            <a:pPr lvl="1" eaLnBrk="1" hangingPunct="1">
              <a:defRPr/>
            </a:pPr>
            <a:r>
              <a:rPr lang="en-US" sz="2000" dirty="0">
                <a:latin typeface="Times New Roman" pitchFamily="18" charset="0"/>
                <a:ea typeface="ＭＳ Ｐゴシック" pitchFamily="34" charset="-128"/>
                <a:cs typeface="Times New Roman" pitchFamily="18" charset="0"/>
              </a:rPr>
              <a:t>May express eukaryotic genes easily</a:t>
            </a:r>
          </a:p>
          <a:p>
            <a:pPr lvl="1" eaLnBrk="1" hangingPunct="1">
              <a:defRPr/>
            </a:pPr>
            <a:r>
              <a:rPr lang="en-US" sz="2000" dirty="0">
                <a:latin typeface="Times New Roman" pitchFamily="18" charset="0"/>
                <a:ea typeface="ＭＳ Ｐゴシック" pitchFamily="34" charset="-128"/>
                <a:cs typeface="Times New Roman" pitchFamily="18" charset="0"/>
              </a:rPr>
              <a:t>Plants are easily grown</a:t>
            </a:r>
            <a:r>
              <a:rPr lang="en-US" sz="2000" dirty="0">
                <a:latin typeface="Times New Roman" pitchFamily="18" charset="0"/>
                <a:cs typeface="Times New Roman" pitchFamily="18" charset="0"/>
              </a:rPr>
              <a:t>  - produce plants with new properties.</a:t>
            </a:r>
          </a:p>
          <a:p>
            <a:pPr marL="0" indent="0" eaLnBrk="1" hangingPunct="1">
              <a:buFontTx/>
              <a:buNone/>
              <a:defRPr/>
            </a:pPr>
            <a:r>
              <a:rPr lang="en-US" sz="2400" b="1" dirty="0">
                <a:latin typeface="Times New Roman" pitchFamily="18" charset="0"/>
                <a:cs typeface="Times New Roman" pitchFamily="18" charset="0"/>
              </a:rPr>
              <a:t>4. Mammalian cells</a:t>
            </a:r>
          </a:p>
          <a:p>
            <a:pPr lvl="1" eaLnBrk="1" hangingPunct="1">
              <a:defRPr/>
            </a:pPr>
            <a:r>
              <a:rPr lang="en-US" sz="2000" dirty="0">
                <a:latin typeface="Times New Roman" pitchFamily="18" charset="0"/>
                <a:cs typeface="Times New Roman" pitchFamily="18" charset="0"/>
              </a:rPr>
              <a:t> </a:t>
            </a:r>
            <a:r>
              <a:rPr lang="en-US" sz="2000" dirty="0">
                <a:latin typeface="Times New Roman" pitchFamily="18" charset="0"/>
                <a:ea typeface="ＭＳ Ｐゴシック" pitchFamily="34" charset="-128"/>
                <a:cs typeface="Times New Roman" pitchFamily="18" charset="0"/>
              </a:rPr>
              <a:t>May express eukaryotic genes easily</a:t>
            </a:r>
          </a:p>
          <a:p>
            <a:pPr lvl="1" eaLnBrk="1" hangingPunct="1">
              <a:defRPr/>
            </a:pPr>
            <a:r>
              <a:rPr lang="en-US" sz="2000" dirty="0">
                <a:latin typeface="Times New Roman" pitchFamily="18" charset="0"/>
                <a:ea typeface="ＭＳ Ｐゴシック" pitchFamily="34" charset="-128"/>
                <a:cs typeface="Times New Roman" pitchFamily="18" charset="0"/>
              </a:rPr>
              <a:t>Harder to grow</a:t>
            </a:r>
            <a:endParaRPr lang="en-US" sz="2000" dirty="0">
              <a:latin typeface="Times New Roman" pitchFamily="18" charset="0"/>
              <a:cs typeface="Times New Roman" pitchFamily="18" charset="0"/>
            </a:endParaRPr>
          </a:p>
          <a:p>
            <a:pPr lvl="1" eaLnBrk="1" hangingPunct="1">
              <a:defRPr/>
            </a:pPr>
            <a:r>
              <a:rPr lang="en-US" sz="2000" dirty="0">
                <a:latin typeface="Times New Roman" pitchFamily="18" charset="0"/>
                <a:cs typeface="Times New Roman" pitchFamily="18" charset="0"/>
              </a:rPr>
              <a:t>Medical use.</a:t>
            </a:r>
          </a:p>
          <a:p>
            <a:pPr marL="0" indent="0" eaLnBrk="1" hangingPunct="1">
              <a:buFontTx/>
              <a:buNone/>
              <a:defRPr/>
            </a:pPr>
            <a:endParaRPr lang="en-US" sz="2400" dirty="0">
              <a:latin typeface="Times New Roman" pitchFamily="18" charset="0"/>
              <a:cs typeface="Times New Roman" pitchFamily="18" charset="0"/>
            </a:endParaRPr>
          </a:p>
        </p:txBody>
      </p:sp>
      <p:sp>
        <p:nvSpPr>
          <p:cNvPr id="16388" name="Rectangle 2"/>
          <p:cNvSpPr txBox="1">
            <a:spLocks noChangeArrowheads="1"/>
          </p:cNvSpPr>
          <p:nvPr/>
        </p:nvSpPr>
        <p:spPr bwMode="auto">
          <a:xfrm>
            <a:off x="381000" y="133350"/>
            <a:ext cx="8229600" cy="628650"/>
          </a:xfrm>
          <a:prstGeom prst="rect">
            <a:avLst/>
          </a:prstGeom>
          <a:noFill/>
          <a:ln w="9525">
            <a:noFill/>
            <a:miter lim="800000"/>
            <a:headEnd/>
            <a:tailEnd/>
          </a:ln>
          <a:effectLst/>
        </p:spPr>
        <p:txBody>
          <a:bodyPr anchor="ctr"/>
          <a:lstStyle/>
          <a:p>
            <a:pPr algn="ctr" eaLnBrk="1" hangingPunct="1"/>
            <a:r>
              <a:rPr lang="en-US" altLang="en-US" sz="3200" b="1" dirty="0">
                <a:solidFill>
                  <a:srgbClr val="0070C0"/>
                </a:solidFill>
                <a:latin typeface="Times New Roman" pitchFamily="18" charset="0"/>
              </a:rPr>
              <a:t>Hosts for Recombinant DNA Technology</a:t>
            </a:r>
            <a:endParaRPr lang="en-US" altLang="en-US" sz="3200" b="1" dirty="0">
              <a:solidFill>
                <a:srgbClr val="0070C0"/>
              </a:solidFill>
              <a:latin typeface="Times New Roman" pitchFamily="18" charset="0"/>
              <a:ea typeface="MS PGothic" pitchFamily="34" charset="-128"/>
              <a:cs typeface="Times New Roman" pitchFamily="18" charset="0"/>
            </a:endParaRPr>
          </a:p>
        </p:txBody>
      </p:sp>
      <p:pic>
        <p:nvPicPr>
          <p:cNvPr id="2" name="Ink 1"/>
          <p:cNvPicPr>
            <a:picLocks noChangeAspect="1" noChangeArrowheads="1"/>
          </p:cNvPicPr>
          <p:nvPr/>
        </p:nvPicPr>
        <p:blipFill>
          <a:blip r:embed="rId2"/>
          <a:srcRect/>
          <a:stretch>
            <a:fillRect/>
          </a:stretch>
        </p:blipFill>
        <p:spPr bwMode="auto">
          <a:xfrm>
            <a:off x="258763" y="928688"/>
            <a:ext cx="4760912" cy="1125537"/>
          </a:xfrm>
          <a:prstGeom prst="rect">
            <a:avLst/>
          </a:prstGeom>
          <a:noFill/>
          <a:ln w="9525">
            <a:noFill/>
            <a:miter lim="800000"/>
            <a:headEnd/>
            <a:tailEnd/>
          </a:ln>
        </p:spPr>
      </p:pic>
    </p:spTree>
    <p:extLst>
      <p:ext uri="{BB962C8B-B14F-4D97-AF65-F5344CB8AC3E}">
        <p14:creationId xmlns:p14="http://schemas.microsoft.com/office/powerpoint/2010/main" val="2752690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 5-13"/>
          <p:cNvPicPr>
            <a:picLocks noChangeAspect="1" noChangeArrowheads="1"/>
          </p:cNvPicPr>
          <p:nvPr/>
        </p:nvPicPr>
        <p:blipFill rotWithShape="1">
          <a:blip r:embed="rId3"/>
          <a:srcRect b="7676"/>
          <a:stretch/>
        </p:blipFill>
        <p:spPr bwMode="auto">
          <a:xfrm>
            <a:off x="685800" y="1295400"/>
            <a:ext cx="7921625" cy="5526643"/>
          </a:xfrm>
          <a:prstGeom prst="rect">
            <a:avLst/>
          </a:prstGeom>
          <a:noFill/>
          <a:ln w="9525">
            <a:noFill/>
            <a:miter lim="800000"/>
            <a:headEnd/>
            <a:tailEnd/>
          </a:ln>
          <a:effectLst/>
        </p:spPr>
      </p:pic>
      <p:sp>
        <p:nvSpPr>
          <p:cNvPr id="3" name="TextBox 2"/>
          <p:cNvSpPr txBox="1"/>
          <p:nvPr/>
        </p:nvSpPr>
        <p:spPr>
          <a:xfrm>
            <a:off x="1066800" y="228600"/>
            <a:ext cx="7239000" cy="584775"/>
          </a:xfrm>
          <a:prstGeom prst="rect">
            <a:avLst/>
          </a:prstGeom>
          <a:noFill/>
        </p:spPr>
        <p:txBody>
          <a:bodyPr wrap="square" rtlCol="0">
            <a:spAutoFit/>
          </a:bodyPr>
          <a:lstStyle/>
          <a:p>
            <a:pPr algn="ctr"/>
            <a:r>
              <a:rPr lang="en-US" sz="3200" b="1" dirty="0"/>
              <a:t>Cloning of a Gene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 5-14"/>
          <p:cNvPicPr>
            <a:picLocks noChangeAspect="1" noChangeArrowheads="1"/>
          </p:cNvPicPr>
          <p:nvPr/>
        </p:nvPicPr>
        <p:blipFill rotWithShape="1">
          <a:blip r:embed="rId3"/>
          <a:srcRect b="7051"/>
          <a:stretch/>
        </p:blipFill>
        <p:spPr bwMode="auto">
          <a:xfrm>
            <a:off x="5118100" y="165100"/>
            <a:ext cx="3949700" cy="6579684"/>
          </a:xfrm>
          <a:prstGeom prst="rect">
            <a:avLst/>
          </a:prstGeom>
          <a:noFill/>
          <a:ln w="9525">
            <a:noFill/>
            <a:miter lim="800000"/>
            <a:headEnd/>
            <a:tailEnd/>
          </a:ln>
          <a:effectLst/>
        </p:spPr>
      </p:pic>
      <p:sp>
        <p:nvSpPr>
          <p:cNvPr id="2" name="TextBox 1"/>
          <p:cNvSpPr txBox="1"/>
          <p:nvPr/>
        </p:nvSpPr>
        <p:spPr>
          <a:xfrm>
            <a:off x="457200" y="304800"/>
            <a:ext cx="4495800" cy="1077218"/>
          </a:xfrm>
          <a:prstGeom prst="rect">
            <a:avLst/>
          </a:prstGeom>
          <a:noFill/>
        </p:spPr>
        <p:txBody>
          <a:bodyPr wrap="square" rtlCol="0">
            <a:spAutoFit/>
          </a:bodyPr>
          <a:lstStyle/>
          <a:p>
            <a:pPr algn="ctr"/>
            <a:r>
              <a:rPr lang="en-US" sz="3200" b="1" dirty="0"/>
              <a:t>Cloning and Transformation of a Gene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4558" y="177225"/>
            <a:ext cx="3593036" cy="584775"/>
          </a:xfrm>
          <a:prstGeom prst="rect">
            <a:avLst/>
          </a:prstGeom>
          <a:noFill/>
        </p:spPr>
        <p:txBody>
          <a:bodyPr wrap="none" rtlCol="0">
            <a:spAutoFit/>
          </a:bodyPr>
          <a:lstStyle/>
          <a:p>
            <a:pPr algn="ctr"/>
            <a:r>
              <a:rPr lang="en-US" sz="3200" b="1" dirty="0">
                <a:solidFill>
                  <a:srgbClr val="0000FF"/>
                </a:solidFill>
              </a:rPr>
              <a:t>Genetic Engineering</a:t>
            </a:r>
          </a:p>
        </p:txBody>
      </p:sp>
      <p:sp>
        <p:nvSpPr>
          <p:cNvPr id="3" name="TextBox 2"/>
          <p:cNvSpPr txBox="1"/>
          <p:nvPr/>
        </p:nvSpPr>
        <p:spPr>
          <a:xfrm>
            <a:off x="381000" y="1114485"/>
            <a:ext cx="8534400" cy="4524315"/>
          </a:xfrm>
          <a:prstGeom prst="rect">
            <a:avLst/>
          </a:prstGeom>
          <a:noFill/>
        </p:spPr>
        <p:txBody>
          <a:bodyPr wrap="square" rtlCol="0">
            <a:spAutoFit/>
          </a:bodyPr>
          <a:lstStyle/>
          <a:p>
            <a:pPr marL="285750" indent="-285750">
              <a:lnSpc>
                <a:spcPct val="120000"/>
              </a:lnSpc>
              <a:buFont typeface="Wingdings" panose="05000000000000000000" pitchFamily="2" charset="2"/>
              <a:buChar char="q"/>
            </a:pPr>
            <a:r>
              <a:rPr lang="en-US" sz="2400" dirty="0"/>
              <a:t>Manipulation of an organism’s genome</a:t>
            </a:r>
          </a:p>
          <a:p>
            <a:pPr>
              <a:lnSpc>
                <a:spcPct val="120000"/>
              </a:lnSpc>
            </a:pPr>
            <a:endParaRPr lang="en-US" sz="2400" dirty="0"/>
          </a:p>
          <a:p>
            <a:pPr marL="285750" indent="-285750">
              <a:lnSpc>
                <a:spcPct val="120000"/>
              </a:lnSpc>
              <a:buFont typeface="Wingdings" panose="05000000000000000000" pitchFamily="2" charset="2"/>
              <a:buChar char="q"/>
            </a:pPr>
            <a:r>
              <a:rPr lang="en-US" sz="2400" dirty="0"/>
              <a:t>Can range from changing one base pair (A-T or C-G), deleting a whole region of DNA, or introducing an additional copy of a gene</a:t>
            </a:r>
          </a:p>
          <a:p>
            <a:pPr marL="285750" indent="-285750">
              <a:lnSpc>
                <a:spcPct val="120000"/>
              </a:lnSpc>
              <a:buFont typeface="Wingdings" panose="05000000000000000000" pitchFamily="2" charset="2"/>
              <a:buChar char="q"/>
            </a:pPr>
            <a:endParaRPr lang="en-US" sz="2400" dirty="0"/>
          </a:p>
          <a:p>
            <a:pPr marL="285750" indent="-285750">
              <a:lnSpc>
                <a:spcPct val="120000"/>
              </a:lnSpc>
              <a:buFont typeface="Wingdings" panose="05000000000000000000" pitchFamily="2" charset="2"/>
              <a:buChar char="q"/>
            </a:pPr>
            <a:r>
              <a:rPr lang="en-US" sz="2400" dirty="0"/>
              <a:t>Extracting DNA from an organism’s genome and combining it with the DNA of another individual</a:t>
            </a:r>
          </a:p>
          <a:p>
            <a:pPr marL="285750" indent="-285750">
              <a:lnSpc>
                <a:spcPct val="120000"/>
              </a:lnSpc>
              <a:buFont typeface="Wingdings" panose="05000000000000000000" pitchFamily="2" charset="2"/>
              <a:buChar char="q"/>
            </a:pPr>
            <a:endParaRPr lang="en-US" sz="2400" dirty="0"/>
          </a:p>
          <a:p>
            <a:pPr marL="285750" indent="-285750">
              <a:lnSpc>
                <a:spcPct val="120000"/>
              </a:lnSpc>
              <a:buFont typeface="Wingdings" panose="05000000000000000000" pitchFamily="2" charset="2"/>
              <a:buChar char="q"/>
            </a:pPr>
            <a:r>
              <a:rPr lang="en-US" sz="2400" dirty="0"/>
              <a:t>Used to enhance or modify the characteristics of an individual organism</a:t>
            </a:r>
          </a:p>
        </p:txBody>
      </p:sp>
    </p:spTree>
    <p:extLst>
      <p:ext uri="{BB962C8B-B14F-4D97-AF65-F5344CB8AC3E}">
        <p14:creationId xmlns:p14="http://schemas.microsoft.com/office/powerpoint/2010/main" val="4246141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human insulin p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l="4776" t="16783" r="4329" b="21725"/>
          <a:stretch/>
        </p:blipFill>
        <p:spPr bwMode="auto">
          <a:xfrm>
            <a:off x="-17016" y="1981200"/>
            <a:ext cx="9161016" cy="4648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218182"/>
            <a:ext cx="8305800" cy="1077218"/>
          </a:xfrm>
          <a:prstGeom prst="rect">
            <a:avLst/>
          </a:prstGeom>
          <a:noFill/>
        </p:spPr>
        <p:txBody>
          <a:bodyPr wrap="square" rtlCol="0">
            <a:spAutoFit/>
          </a:bodyPr>
          <a:lstStyle/>
          <a:p>
            <a:pPr algn="ctr"/>
            <a:r>
              <a:rPr lang="en-US" sz="3200" b="1" dirty="0"/>
              <a:t>Production of Insulin through Genetic Engineering Approach</a:t>
            </a:r>
          </a:p>
        </p:txBody>
      </p:sp>
    </p:spTree>
    <p:extLst>
      <p:ext uri="{BB962C8B-B14F-4D97-AF65-F5344CB8AC3E}">
        <p14:creationId xmlns:p14="http://schemas.microsoft.com/office/powerpoint/2010/main" val="480892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5379" y="1524000"/>
            <a:ext cx="6245621" cy="830997"/>
          </a:xfrm>
          <a:prstGeom prst="rect">
            <a:avLst/>
          </a:prstGeom>
          <a:noFill/>
        </p:spPr>
        <p:txBody>
          <a:bodyPr wrap="none" rtlCol="0">
            <a:spAutoFit/>
          </a:bodyPr>
          <a:lstStyle/>
          <a:p>
            <a:r>
              <a:rPr lang="en-US" sz="4800" b="1" dirty="0"/>
              <a:t>Cloning Whole Animals </a:t>
            </a:r>
          </a:p>
        </p:txBody>
      </p:sp>
      <p:sp>
        <p:nvSpPr>
          <p:cNvPr id="3" name="Rectangle 2"/>
          <p:cNvSpPr/>
          <p:nvPr/>
        </p:nvSpPr>
        <p:spPr>
          <a:xfrm>
            <a:off x="4495800" y="4000246"/>
            <a:ext cx="4572000" cy="2324354"/>
          </a:xfrm>
          <a:prstGeom prst="rect">
            <a:avLst/>
          </a:prstGeom>
        </p:spPr>
        <p:txBody>
          <a:bodyPr>
            <a:spAutoFit/>
          </a:bodyPr>
          <a:lstStyle/>
          <a:p>
            <a:pPr>
              <a:lnSpc>
                <a:spcPct val="150000"/>
              </a:lnSpc>
            </a:pPr>
            <a:r>
              <a:rPr lang="en-US" altLang="en-US" sz="3600" b="1" dirty="0"/>
              <a:t>Two techniques</a:t>
            </a:r>
          </a:p>
          <a:p>
            <a:pPr lvl="1">
              <a:lnSpc>
                <a:spcPct val="150000"/>
              </a:lnSpc>
            </a:pPr>
            <a:r>
              <a:rPr lang="en-US" altLang="en-US" sz="3200" b="1" dirty="0"/>
              <a:t>- Embryo splitting</a:t>
            </a:r>
          </a:p>
          <a:p>
            <a:pPr lvl="1">
              <a:lnSpc>
                <a:spcPct val="150000"/>
              </a:lnSpc>
            </a:pPr>
            <a:r>
              <a:rPr lang="en-US" altLang="en-US" sz="3200" b="1" dirty="0"/>
              <a:t>- Nuclear transfer</a:t>
            </a:r>
          </a:p>
        </p:txBody>
      </p:sp>
    </p:spTree>
    <p:extLst>
      <p:ext uri="{BB962C8B-B14F-4D97-AF65-F5344CB8AC3E}">
        <p14:creationId xmlns:p14="http://schemas.microsoft.com/office/powerpoint/2010/main" val="1974522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at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07265"/>
            <a:ext cx="8915400" cy="378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0400" y="76200"/>
            <a:ext cx="3000117" cy="584775"/>
          </a:xfrm>
          <a:prstGeom prst="rect">
            <a:avLst/>
          </a:prstGeom>
          <a:noFill/>
        </p:spPr>
        <p:txBody>
          <a:bodyPr wrap="none" rtlCol="0">
            <a:spAutoFit/>
          </a:bodyPr>
          <a:lstStyle/>
          <a:p>
            <a:r>
              <a:rPr lang="en-US" sz="3200" b="1" dirty="0"/>
              <a:t>Embryo Splitting</a:t>
            </a:r>
          </a:p>
        </p:txBody>
      </p:sp>
      <p:sp>
        <p:nvSpPr>
          <p:cNvPr id="4" name="Rectangle 3"/>
          <p:cNvSpPr txBox="1">
            <a:spLocks noChangeArrowheads="1"/>
          </p:cNvSpPr>
          <p:nvPr/>
        </p:nvSpPr>
        <p:spPr>
          <a:xfrm>
            <a:off x="762000" y="4419600"/>
            <a:ext cx="82296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altLang="en-US" sz="2400" dirty="0"/>
              <a:t>Egg collected</a:t>
            </a:r>
          </a:p>
          <a:p>
            <a:pPr>
              <a:lnSpc>
                <a:spcPct val="90000"/>
              </a:lnSpc>
            </a:pPr>
            <a:r>
              <a:rPr lang="en-US" altLang="en-US" sz="2400" dirty="0"/>
              <a:t>Fertilized by </a:t>
            </a:r>
            <a:r>
              <a:rPr lang="en-US" altLang="en-US" sz="2400" i="1" dirty="0"/>
              <a:t>in vitro</a:t>
            </a:r>
            <a:r>
              <a:rPr lang="en-US" altLang="en-US" sz="2400" dirty="0"/>
              <a:t> fertilization (IVF)</a:t>
            </a:r>
          </a:p>
          <a:p>
            <a:pPr>
              <a:lnSpc>
                <a:spcPct val="90000"/>
              </a:lnSpc>
            </a:pPr>
            <a:r>
              <a:rPr lang="en-US" altLang="en-US" sz="2400" dirty="0"/>
              <a:t>Embryo is grown to 8–16 cells</a:t>
            </a:r>
          </a:p>
          <a:p>
            <a:pPr>
              <a:lnSpc>
                <a:spcPct val="90000"/>
              </a:lnSpc>
            </a:pPr>
            <a:r>
              <a:rPr lang="en-US" altLang="en-US" sz="2400" dirty="0"/>
              <a:t>Cells are separated</a:t>
            </a:r>
          </a:p>
          <a:p>
            <a:pPr>
              <a:lnSpc>
                <a:spcPct val="90000"/>
              </a:lnSpc>
            </a:pPr>
            <a:r>
              <a:rPr lang="en-US" altLang="en-US" sz="2400" dirty="0"/>
              <a:t>Separated cells grown into separate embryos </a:t>
            </a:r>
          </a:p>
          <a:p>
            <a:pPr>
              <a:lnSpc>
                <a:spcPct val="90000"/>
              </a:lnSpc>
            </a:pPr>
            <a:r>
              <a:rPr lang="en-US" altLang="en-US" sz="2400" dirty="0"/>
              <a:t>Embryos transplanted into surrogate mothers</a:t>
            </a:r>
          </a:p>
        </p:txBody>
      </p:sp>
    </p:spTree>
    <p:extLst>
      <p:ext uri="{BB962C8B-B14F-4D97-AF65-F5344CB8AC3E}">
        <p14:creationId xmlns:p14="http://schemas.microsoft.com/office/powerpoint/2010/main" val="188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3"/>
          <p:cNvSpPr txBox="1">
            <a:spLocks noChangeArrowheads="1"/>
          </p:cNvSpPr>
          <p:nvPr/>
        </p:nvSpPr>
        <p:spPr bwMode="auto">
          <a:xfrm>
            <a:off x="1476375" y="-26988"/>
            <a:ext cx="6245225" cy="830263"/>
          </a:xfrm>
          <a:prstGeom prst="rect">
            <a:avLst/>
          </a:prstGeom>
          <a:noFill/>
          <a:ln w="9525">
            <a:noFill/>
            <a:miter lim="800000"/>
            <a:headEnd/>
            <a:tailEnd/>
          </a:ln>
        </p:spPr>
        <p:txBody>
          <a:bodyPr wrap="none">
            <a:spAutoFit/>
          </a:bodyPr>
          <a:lstStyle/>
          <a:p>
            <a:r>
              <a:rPr lang="en-US" altLang="en-US" sz="4800" b="1"/>
              <a:t>Cloning Whole Animals </a:t>
            </a:r>
          </a:p>
        </p:txBody>
      </p:sp>
      <p:grpSp>
        <p:nvGrpSpPr>
          <p:cNvPr id="2" name="Group 4"/>
          <p:cNvGrpSpPr>
            <a:grpSpLocks/>
          </p:cNvGrpSpPr>
          <p:nvPr/>
        </p:nvGrpSpPr>
        <p:grpSpPr bwMode="auto">
          <a:xfrm>
            <a:off x="115888" y="838200"/>
            <a:ext cx="8875712" cy="5911850"/>
            <a:chOff x="115888" y="838200"/>
            <a:chExt cx="8875712" cy="5911850"/>
          </a:xfrm>
        </p:grpSpPr>
        <p:sp>
          <p:nvSpPr>
            <p:cNvPr id="47108" name="TextBox 1"/>
            <p:cNvSpPr txBox="1">
              <a:spLocks noChangeArrowheads="1"/>
            </p:cNvSpPr>
            <p:nvPr/>
          </p:nvSpPr>
          <p:spPr bwMode="auto">
            <a:xfrm>
              <a:off x="3200400" y="6165850"/>
              <a:ext cx="2971800" cy="584200"/>
            </a:xfrm>
            <a:prstGeom prst="rect">
              <a:avLst/>
            </a:prstGeom>
            <a:noFill/>
            <a:ln w="9525">
              <a:noFill/>
              <a:miter lim="800000"/>
              <a:headEnd/>
              <a:tailEnd/>
            </a:ln>
          </p:spPr>
          <p:txBody>
            <a:bodyPr wrap="none">
              <a:spAutoFit/>
            </a:bodyPr>
            <a:lstStyle/>
            <a:p>
              <a:r>
                <a:rPr lang="en-US" altLang="en-US" sz="3200" b="1"/>
                <a:t>Nuclear Transfer</a:t>
              </a:r>
            </a:p>
          </p:txBody>
        </p:sp>
        <p:pic>
          <p:nvPicPr>
            <p:cNvPr id="47109" name="Picture 2" descr="nucXfr"/>
            <p:cNvPicPr preferRelativeResize="0">
              <a:picLocks noChangeAspect="1" noChangeArrowheads="1"/>
            </p:cNvPicPr>
            <p:nvPr/>
          </p:nvPicPr>
          <p:blipFill>
            <a:blip r:embed="rId2"/>
            <a:srcRect/>
            <a:stretch>
              <a:fillRect/>
            </a:stretch>
          </p:blipFill>
          <p:spPr bwMode="auto">
            <a:xfrm>
              <a:off x="115888" y="838200"/>
              <a:ext cx="8875712" cy="4903788"/>
            </a:xfrm>
            <a:prstGeom prst="rect">
              <a:avLst/>
            </a:prstGeom>
            <a:noFill/>
            <a:ln w="9525">
              <a:noFill/>
              <a:miter lim="800000"/>
              <a:headEnd/>
              <a:tailEnd/>
            </a:ln>
          </p:spPr>
        </p:pic>
        <p:cxnSp>
          <p:nvCxnSpPr>
            <p:cNvPr id="3" name="Straight Arrow Connector 2"/>
            <p:cNvCxnSpPr/>
            <p:nvPr/>
          </p:nvCxnSpPr>
          <p:spPr>
            <a:xfrm>
              <a:off x="3429000" y="3200400"/>
              <a:ext cx="1143000" cy="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191000" y="2438400"/>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upload.wikimedia.org/wikipedia/commons/thumb/8/8c/Dolly_clone.svg/391px-Dolly_clone.svg.png"/>
          <p:cNvPicPr>
            <a:picLocks noChangeAspect="1" noChangeArrowheads="1"/>
          </p:cNvPicPr>
          <p:nvPr/>
        </p:nvPicPr>
        <p:blipFill>
          <a:blip r:embed="rId3"/>
          <a:srcRect/>
          <a:stretch>
            <a:fillRect/>
          </a:stretch>
        </p:blipFill>
        <p:spPr bwMode="auto">
          <a:xfrm>
            <a:off x="4657725" y="1143000"/>
            <a:ext cx="4410075" cy="5797388"/>
          </a:xfrm>
          <a:prstGeom prst="rect">
            <a:avLst/>
          </a:prstGeom>
          <a:noFill/>
        </p:spPr>
      </p:pic>
      <p:pic>
        <p:nvPicPr>
          <p:cNvPr id="35844" name="Picture 4" descr="Image result for dolly the sheep"/>
          <p:cNvPicPr>
            <a:picLocks noChangeAspect="1" noChangeArrowheads="1"/>
          </p:cNvPicPr>
          <p:nvPr/>
        </p:nvPicPr>
        <p:blipFill>
          <a:blip r:embed="rId4" cstate="print"/>
          <a:srcRect l="19252" r="20029"/>
          <a:stretch>
            <a:fillRect/>
          </a:stretch>
        </p:blipFill>
        <p:spPr bwMode="auto">
          <a:xfrm>
            <a:off x="533400" y="1219200"/>
            <a:ext cx="3124200" cy="3429000"/>
          </a:xfrm>
          <a:prstGeom prst="rect">
            <a:avLst/>
          </a:prstGeom>
          <a:noFill/>
        </p:spPr>
      </p:pic>
      <p:sp>
        <p:nvSpPr>
          <p:cNvPr id="37" name="Rectangle 36"/>
          <p:cNvSpPr/>
          <p:nvPr/>
        </p:nvSpPr>
        <p:spPr>
          <a:xfrm>
            <a:off x="2590800" y="228600"/>
            <a:ext cx="4001032" cy="523220"/>
          </a:xfrm>
          <a:prstGeom prst="rect">
            <a:avLst/>
          </a:prstGeom>
        </p:spPr>
        <p:txBody>
          <a:bodyPr wrap="none">
            <a:spAutoFit/>
          </a:bodyPr>
          <a:lstStyle/>
          <a:p>
            <a:r>
              <a:rPr lang="en-US" sz="2800" b="1" dirty="0"/>
              <a:t>The First Cloned Mammal</a:t>
            </a:r>
          </a:p>
        </p:txBody>
      </p:sp>
      <p:sp>
        <p:nvSpPr>
          <p:cNvPr id="39" name="Rectangle 38"/>
          <p:cNvSpPr/>
          <p:nvPr/>
        </p:nvSpPr>
        <p:spPr>
          <a:xfrm>
            <a:off x="431442" y="4724400"/>
            <a:ext cx="4038600" cy="1015663"/>
          </a:xfrm>
          <a:prstGeom prst="rect">
            <a:avLst/>
          </a:prstGeom>
        </p:spPr>
        <p:txBody>
          <a:bodyPr wrap="square">
            <a:spAutoFit/>
          </a:bodyPr>
          <a:lstStyle/>
          <a:p>
            <a:r>
              <a:rPr lang="en-US" sz="2000" b="1" dirty="0"/>
              <a:t>Born on 5th July, 1996</a:t>
            </a:r>
            <a:br>
              <a:rPr lang="en-US" sz="2000" b="1" dirty="0"/>
            </a:br>
            <a:r>
              <a:rPr lang="en-US" sz="2000" b="1" dirty="0"/>
              <a:t>at </a:t>
            </a:r>
            <a:r>
              <a:rPr lang="en-US" sz="2000" b="1" dirty="0" err="1"/>
              <a:t>Roslin</a:t>
            </a:r>
            <a:r>
              <a:rPr lang="en-US" sz="2000" b="1" dirty="0"/>
              <a:t> Institute, Edinburgh, Scotland</a:t>
            </a:r>
          </a:p>
        </p:txBody>
      </p:sp>
    </p:spTree>
    <p:extLst>
      <p:ext uri="{BB962C8B-B14F-4D97-AF65-F5344CB8AC3E}">
        <p14:creationId xmlns:p14="http://schemas.microsoft.com/office/powerpoint/2010/main" val="4577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upload.wikimedia.org/wikipedia/commons/e/ea/Ccandowner2003.jpg"/>
          <p:cNvPicPr>
            <a:picLocks noChangeAspect="1" noChangeArrowheads="1"/>
          </p:cNvPicPr>
          <p:nvPr/>
        </p:nvPicPr>
        <p:blipFill>
          <a:blip r:embed="rId2"/>
          <a:srcRect/>
          <a:stretch>
            <a:fillRect/>
          </a:stretch>
        </p:blipFill>
        <p:spPr bwMode="auto">
          <a:xfrm>
            <a:off x="228600" y="857000"/>
            <a:ext cx="4114800" cy="6001000"/>
          </a:xfrm>
          <a:prstGeom prst="rect">
            <a:avLst/>
          </a:prstGeom>
          <a:noFill/>
        </p:spPr>
      </p:pic>
      <p:sp>
        <p:nvSpPr>
          <p:cNvPr id="5" name="Rectangle 4"/>
          <p:cNvSpPr/>
          <p:nvPr/>
        </p:nvSpPr>
        <p:spPr>
          <a:xfrm>
            <a:off x="4572000" y="5257800"/>
            <a:ext cx="4495800" cy="1569660"/>
          </a:xfrm>
          <a:prstGeom prst="rect">
            <a:avLst/>
          </a:prstGeom>
        </p:spPr>
        <p:txBody>
          <a:bodyPr wrap="square">
            <a:spAutoFit/>
          </a:bodyPr>
          <a:lstStyle/>
          <a:p>
            <a:r>
              <a:rPr lang="en-US" sz="2400" b="1" dirty="0"/>
              <a:t>In 2001, scientists at </a:t>
            </a:r>
            <a:r>
              <a:rPr lang="en-US" sz="2400" b="1" dirty="0">
                <a:hlinkClick r:id="rId3" tooltip="Texas A&amp;M University"/>
              </a:rPr>
              <a:t>Texas A&amp;M University</a:t>
            </a:r>
            <a:r>
              <a:rPr lang="en-US" sz="2400" b="1" dirty="0"/>
              <a:t> created the first cloned cat known as Copy Cat/Cloned Cat (CC). </a:t>
            </a:r>
          </a:p>
        </p:txBody>
      </p:sp>
      <p:sp>
        <p:nvSpPr>
          <p:cNvPr id="6" name="Rectangle 5"/>
          <p:cNvSpPr/>
          <p:nvPr/>
        </p:nvSpPr>
        <p:spPr>
          <a:xfrm>
            <a:off x="2793892" y="76200"/>
            <a:ext cx="3149708" cy="523220"/>
          </a:xfrm>
          <a:prstGeom prst="rect">
            <a:avLst/>
          </a:prstGeom>
        </p:spPr>
        <p:txBody>
          <a:bodyPr wrap="none">
            <a:spAutoFit/>
          </a:bodyPr>
          <a:lstStyle/>
          <a:p>
            <a:r>
              <a:rPr lang="en-US" sz="2800" b="1" dirty="0"/>
              <a:t>The First Cloned Cat</a:t>
            </a:r>
          </a:p>
        </p:txBody>
      </p:sp>
    </p:spTree>
    <p:extLst>
      <p:ext uri="{BB962C8B-B14F-4D97-AF65-F5344CB8AC3E}">
        <p14:creationId xmlns:p14="http://schemas.microsoft.com/office/powerpoint/2010/main" val="3968349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6" name="Picture 2" descr="Gataca Movie Poster B.jpg"/>
          <p:cNvPicPr>
            <a:picLocks noChangeAspect="1" noChangeArrowheads="1"/>
          </p:cNvPicPr>
          <p:nvPr/>
        </p:nvPicPr>
        <p:blipFill>
          <a:blip r:embed="rId3"/>
          <a:srcRect/>
          <a:stretch>
            <a:fillRect/>
          </a:stretch>
        </p:blipFill>
        <p:spPr bwMode="auto">
          <a:xfrm>
            <a:off x="1795732" y="1752600"/>
            <a:ext cx="3004868" cy="4343400"/>
          </a:xfrm>
          <a:prstGeom prst="rect">
            <a:avLst/>
          </a:prstGeom>
          <a:noFill/>
        </p:spPr>
      </p:pic>
      <p:graphicFrame>
        <p:nvGraphicFramePr>
          <p:cNvPr id="5" name="Table 4"/>
          <p:cNvGraphicFramePr>
            <a:graphicFrameLocks noGrp="1"/>
          </p:cNvGraphicFramePr>
          <p:nvPr/>
        </p:nvGraphicFramePr>
        <p:xfrm>
          <a:off x="4800600" y="1752600"/>
          <a:ext cx="2971800" cy="4343396"/>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31294">
                <a:tc>
                  <a:txBody>
                    <a:bodyPr/>
                    <a:lstStyle/>
                    <a:p>
                      <a:pPr algn="l" fontAlgn="t"/>
                      <a:r>
                        <a:rPr lang="en-US" sz="1100" dirty="0"/>
                        <a:t>Directed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4" tooltip="Andrew Niccol"/>
                        </a:rPr>
                        <a:t>Andrew Niccol</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755684">
                <a:tc>
                  <a:txBody>
                    <a:bodyPr/>
                    <a:lstStyle/>
                    <a:p>
                      <a:pPr algn="l" fontAlgn="t"/>
                      <a:r>
                        <a:rPr lang="en-US" sz="1100"/>
                        <a:t>Produced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dirty="0">
                          <a:solidFill>
                            <a:srgbClr val="0B0080"/>
                          </a:solidFill>
                          <a:hlinkClick r:id="rId5" tooltip="Danny DeVito"/>
                        </a:rPr>
                        <a:t>Danny </a:t>
                      </a:r>
                      <a:r>
                        <a:rPr lang="en-US" sz="1100" u="none" strike="noStrike" dirty="0" err="1">
                          <a:solidFill>
                            <a:srgbClr val="0B0080"/>
                          </a:solidFill>
                          <a:hlinkClick r:id="rId5" tooltip="Danny DeVito"/>
                        </a:rPr>
                        <a:t>DeVito</a:t>
                      </a:r>
                      <a:br>
                        <a:rPr lang="en-US" sz="1100" dirty="0"/>
                      </a:br>
                      <a:r>
                        <a:rPr lang="en-US" sz="1100" u="none" strike="noStrike" dirty="0">
                          <a:solidFill>
                            <a:srgbClr val="0B0080"/>
                          </a:solidFill>
                          <a:hlinkClick r:id="rId6" tooltip="Michael Shamberg"/>
                        </a:rPr>
                        <a:t>Michael </a:t>
                      </a:r>
                      <a:r>
                        <a:rPr lang="en-US" sz="1100" u="none" strike="noStrike" dirty="0" err="1">
                          <a:solidFill>
                            <a:srgbClr val="0B0080"/>
                          </a:solidFill>
                          <a:hlinkClick r:id="rId6" tooltip="Michael Shamberg"/>
                        </a:rPr>
                        <a:t>Shamberg</a:t>
                      </a:r>
                      <a:br>
                        <a:rPr lang="en-US" sz="1100" dirty="0"/>
                      </a:br>
                      <a:r>
                        <a:rPr lang="en-US" sz="1100" u="none" strike="noStrike" dirty="0">
                          <a:solidFill>
                            <a:srgbClr val="0B0080"/>
                          </a:solidFill>
                          <a:hlinkClick r:id="rId7" tooltip="Stacey Sher"/>
                        </a:rPr>
                        <a:t>Stacey </a:t>
                      </a:r>
                      <a:r>
                        <a:rPr lang="en-US" sz="1100" u="none" strike="noStrike" dirty="0" err="1">
                          <a:solidFill>
                            <a:srgbClr val="0B0080"/>
                          </a:solidFill>
                          <a:hlinkClick r:id="rId7" tooltip="Stacey Sher"/>
                        </a:rPr>
                        <a:t>Sher</a:t>
                      </a:r>
                      <a:br>
                        <a:rPr lang="en-US" sz="1100" dirty="0"/>
                      </a:br>
                      <a:r>
                        <a:rPr lang="en-US" sz="1100" u="none" strike="noStrike" dirty="0">
                          <a:solidFill>
                            <a:srgbClr val="0B0080"/>
                          </a:solidFill>
                          <a:hlinkClick r:id="rId8" tooltip="Gail Lyon"/>
                        </a:rPr>
                        <a:t>Gail Lyon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231294">
                <a:tc>
                  <a:txBody>
                    <a:bodyPr/>
                    <a:lstStyle/>
                    <a:p>
                      <a:pPr algn="l" fontAlgn="t"/>
                      <a:r>
                        <a:rPr lang="en-US" sz="1100"/>
                        <a:t>Written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a:t>Andrew Niccol</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406092">
                <a:tc>
                  <a:txBody>
                    <a:bodyPr/>
                    <a:lstStyle/>
                    <a:p>
                      <a:pPr algn="l" fontAlgn="t"/>
                      <a:r>
                        <a:rPr lang="en-US" sz="1100"/>
                        <a:t>Starring</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US" sz="1100" u="none" strike="noStrike" dirty="0">
                          <a:solidFill>
                            <a:srgbClr val="0B0080"/>
                          </a:solidFill>
                          <a:hlinkClick r:id="rId9" tooltip="Ethan Hawke"/>
                        </a:rPr>
                        <a:t>Ethan Hawke</a:t>
                      </a:r>
                      <a:endParaRPr lang="en-US" sz="1100" dirty="0"/>
                    </a:p>
                    <a:p>
                      <a:pPr algn="l" fontAlgn="t">
                        <a:buFont typeface="Arial"/>
                        <a:buChar char="•"/>
                      </a:pPr>
                      <a:r>
                        <a:rPr lang="en-US" sz="1100" u="none" strike="noStrike" dirty="0" err="1">
                          <a:solidFill>
                            <a:srgbClr val="0B0080"/>
                          </a:solidFill>
                          <a:hlinkClick r:id="rId10" tooltip="Uma Thurman"/>
                        </a:rPr>
                        <a:t>Uma</a:t>
                      </a:r>
                      <a:r>
                        <a:rPr lang="en-US" sz="1100" u="none" strike="noStrike" dirty="0">
                          <a:solidFill>
                            <a:srgbClr val="0B0080"/>
                          </a:solidFill>
                          <a:hlinkClick r:id="rId10" tooltip="Uma Thurman"/>
                        </a:rPr>
                        <a:t> Thurman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231294">
                <a:tc>
                  <a:txBody>
                    <a:bodyPr/>
                    <a:lstStyle/>
                    <a:p>
                      <a:pPr algn="l" fontAlgn="t"/>
                      <a:r>
                        <a:rPr lang="en-US" sz="1100"/>
                        <a:t>Music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dirty="0">
                          <a:solidFill>
                            <a:srgbClr val="0B0080"/>
                          </a:solidFill>
                          <a:hlinkClick r:id="rId11" tooltip="Michael Nyman"/>
                        </a:rPr>
                        <a:t>Michael Nyman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231294">
                <a:tc>
                  <a:txBody>
                    <a:bodyPr/>
                    <a:lstStyle/>
                    <a:p>
                      <a:pPr algn="l" fontAlgn="t"/>
                      <a:r>
                        <a:rPr lang="en-US" sz="1100"/>
                        <a:t>Cinematography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12" tooltip="Sławomir Idziak"/>
                        </a:rPr>
                        <a:t>Sławomir Idziak</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231294">
                <a:tc>
                  <a:txBody>
                    <a:bodyPr/>
                    <a:lstStyle/>
                    <a:p>
                      <a:pPr algn="l" fontAlgn="t"/>
                      <a:r>
                        <a:rPr lang="en-US" sz="1100"/>
                        <a:t>Edited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sng" dirty="0">
                          <a:solidFill>
                            <a:srgbClr val="0B0080"/>
                          </a:solidFill>
                          <a:hlinkClick r:id="rId13" tooltip="Lisa Zeno Churgin"/>
                        </a:rPr>
                        <a:t>Lisa Zeno </a:t>
                      </a:r>
                      <a:r>
                        <a:rPr lang="en-US" sz="1100" u="sng" dirty="0" err="1">
                          <a:solidFill>
                            <a:srgbClr val="0B0080"/>
                          </a:solidFill>
                          <a:hlinkClick r:id="rId13" tooltip="Lisa Zeno Churgin"/>
                        </a:rPr>
                        <a:t>Churgin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r h="406092">
                <a:tc>
                  <a:txBody>
                    <a:bodyPr/>
                    <a:lstStyle/>
                    <a:p>
                      <a:pPr algn="l" fontAlgn="t"/>
                      <a:r>
                        <a:rPr lang="en-US" sz="1100"/>
                        <a:t>Production</a:t>
                      </a:r>
                      <a:br>
                        <a:rPr lang="en-US" sz="1100"/>
                      </a:br>
                      <a:r>
                        <a:rPr lang="en-US" sz="1100"/>
                        <a:t>company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1100"/>
                        <a:t>Jersey Films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7"/>
                  </a:ext>
                </a:extLst>
              </a:tr>
              <a:tr h="231294">
                <a:tc>
                  <a:txBody>
                    <a:bodyPr/>
                    <a:lstStyle/>
                    <a:p>
                      <a:pPr algn="l" fontAlgn="t"/>
                      <a:r>
                        <a:rPr lang="en-US" sz="1100"/>
                        <a:t>Distributed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14" tooltip="Columbia Pictures"/>
                        </a:rPr>
                        <a:t>Columbia Pictures</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8"/>
                  </a:ext>
                </a:extLst>
              </a:tr>
              <a:tr h="231294">
                <a:tc>
                  <a:txBody>
                    <a:bodyPr/>
                    <a:lstStyle/>
                    <a:p>
                      <a:pPr algn="l" fontAlgn="t"/>
                      <a:r>
                        <a:rPr lang="en-US" sz="1100"/>
                        <a:t>Release date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US" sz="1100" dirty="0"/>
                        <a:t>October 24, 1997</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9"/>
                  </a:ext>
                </a:extLst>
              </a:tr>
              <a:tr h="231294">
                <a:tc>
                  <a:txBody>
                    <a:bodyPr/>
                    <a:lstStyle/>
                    <a:p>
                      <a:pPr algn="l" fontAlgn="t"/>
                      <a:r>
                        <a:rPr lang="en-US" sz="1100"/>
                        <a:t>Running time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106 minutes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0"/>
                  </a:ext>
                </a:extLst>
              </a:tr>
              <a:tr h="231294">
                <a:tc>
                  <a:txBody>
                    <a:bodyPr/>
                    <a:lstStyle/>
                    <a:p>
                      <a:pPr algn="l" fontAlgn="t"/>
                      <a:r>
                        <a:rPr lang="en-US" sz="1100"/>
                        <a:t>Country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a:t>United States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1"/>
                  </a:ext>
                </a:extLst>
              </a:tr>
              <a:tr h="231294">
                <a:tc>
                  <a:txBody>
                    <a:bodyPr/>
                    <a:lstStyle/>
                    <a:p>
                      <a:pPr algn="l" fontAlgn="t"/>
                      <a:r>
                        <a:rPr lang="en-US" sz="1100" dirty="0"/>
                        <a:t>Language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English</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2"/>
                  </a:ext>
                </a:extLst>
              </a:tr>
              <a:tr h="231294">
                <a:tc>
                  <a:txBody>
                    <a:bodyPr/>
                    <a:lstStyle/>
                    <a:p>
                      <a:pPr algn="l" fontAlgn="t"/>
                      <a:r>
                        <a:rPr lang="en-US" sz="1100"/>
                        <a:t>Budget</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$36 million</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3"/>
                  </a:ext>
                </a:extLst>
              </a:tr>
              <a:tr h="231294">
                <a:tc>
                  <a:txBody>
                    <a:bodyPr/>
                    <a:lstStyle/>
                    <a:p>
                      <a:pPr algn="l" fontAlgn="t"/>
                      <a:r>
                        <a:rPr lang="en-US" sz="1100" dirty="0"/>
                        <a:t>Box office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$12.5 million</a:t>
                      </a:r>
                      <a:r>
                        <a:rPr lang="en-US" sz="1100" b="0" i="0" u="none" strike="noStrike" baseline="30000" dirty="0">
                          <a:solidFill>
                            <a:srgbClr val="0B0080"/>
                          </a:solidFill>
                          <a:hlinkClick r:id="rId15"/>
                        </a:rPr>
                        <a:t>[1]</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4"/>
                  </a:ext>
                </a:extLst>
              </a:tr>
            </a:tbl>
          </a:graphicData>
        </a:graphic>
      </p:graphicFrame>
      <p:sp>
        <p:nvSpPr>
          <p:cNvPr id="7" name="TextBox 6"/>
          <p:cNvSpPr txBox="1"/>
          <p:nvPr/>
        </p:nvSpPr>
        <p:spPr>
          <a:xfrm>
            <a:off x="609600" y="152400"/>
            <a:ext cx="7924800" cy="954107"/>
          </a:xfrm>
          <a:prstGeom prst="rect">
            <a:avLst/>
          </a:prstGeom>
          <a:noFill/>
        </p:spPr>
        <p:txBody>
          <a:bodyPr wrap="square" rtlCol="0">
            <a:spAutoFit/>
          </a:bodyPr>
          <a:lstStyle/>
          <a:p>
            <a:pPr algn="ctr"/>
            <a:r>
              <a:rPr lang="en-US" sz="2800" b="1" dirty="0"/>
              <a:t>Selecting Best Possible Features from Parents: Science Fiction Film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ng Zhong and Hua Hua.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607" y="1600199"/>
            <a:ext cx="4594993" cy="3467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57400" y="5040868"/>
            <a:ext cx="4787273" cy="369332"/>
          </a:xfrm>
          <a:prstGeom prst="rect">
            <a:avLst/>
          </a:prstGeom>
        </p:spPr>
        <p:txBody>
          <a:bodyPr wrap="none">
            <a:spAutoFit/>
          </a:bodyPr>
          <a:lstStyle/>
          <a:p>
            <a:r>
              <a:rPr lang="en-US" b="1" dirty="0" err="1"/>
              <a:t>Zhong</a:t>
            </a:r>
            <a:r>
              <a:rPr lang="en-US" b="1" dirty="0"/>
              <a:t> </a:t>
            </a:r>
            <a:r>
              <a:rPr lang="en-US" b="1" dirty="0" err="1"/>
              <a:t>Zhong</a:t>
            </a:r>
            <a:r>
              <a:rPr lang="en-US" b="1" dirty="0"/>
              <a:t> and </a:t>
            </a:r>
            <a:r>
              <a:rPr lang="en-US" b="1" dirty="0" err="1"/>
              <a:t>Hua</a:t>
            </a:r>
            <a:r>
              <a:rPr lang="en-US" b="1" dirty="0"/>
              <a:t> </a:t>
            </a:r>
            <a:r>
              <a:rPr lang="en-US" b="1" dirty="0" err="1"/>
              <a:t>Hua</a:t>
            </a:r>
            <a:r>
              <a:rPr lang="en-US" b="1" dirty="0"/>
              <a:t> born November 2017</a:t>
            </a:r>
            <a:endParaRPr lang="en-IN" dirty="0"/>
          </a:p>
        </p:txBody>
      </p:sp>
      <p:sp>
        <p:nvSpPr>
          <p:cNvPr id="5" name="TextBox 4"/>
          <p:cNvSpPr txBox="1"/>
          <p:nvPr/>
        </p:nvSpPr>
        <p:spPr>
          <a:xfrm>
            <a:off x="1676400" y="304800"/>
            <a:ext cx="5801588" cy="646331"/>
          </a:xfrm>
          <a:prstGeom prst="rect">
            <a:avLst/>
          </a:prstGeom>
          <a:noFill/>
        </p:spPr>
        <p:txBody>
          <a:bodyPr wrap="none" rtlCol="0">
            <a:spAutoFit/>
          </a:bodyPr>
          <a:lstStyle/>
          <a:p>
            <a:r>
              <a:rPr lang="en-IN" sz="3600" b="1" dirty="0">
                <a:latin typeface="Arial" pitchFamily="34" charset="0"/>
                <a:cs typeface="Arial" pitchFamily="34" charset="0"/>
              </a:rPr>
              <a:t>The first cloned  primate  </a:t>
            </a:r>
          </a:p>
        </p:txBody>
      </p:sp>
    </p:spTree>
    <p:extLst>
      <p:ext uri="{BB962C8B-B14F-4D97-AF65-F5344CB8AC3E}">
        <p14:creationId xmlns:p14="http://schemas.microsoft.com/office/powerpoint/2010/main" val="345567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3000" t="40000" r="22500" b="26222"/>
          <a:stretch>
            <a:fillRect/>
          </a:stretch>
        </p:blipFill>
        <p:spPr bwMode="auto">
          <a:xfrm>
            <a:off x="0" y="497958"/>
            <a:ext cx="8915400" cy="262624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5500" t="7333" r="40000" b="51778"/>
          <a:stretch>
            <a:fillRect/>
          </a:stretch>
        </p:blipFill>
        <p:spPr bwMode="auto">
          <a:xfrm>
            <a:off x="990600" y="3137043"/>
            <a:ext cx="7051813" cy="3644757"/>
          </a:xfrm>
          <a:prstGeom prst="rect">
            <a:avLst/>
          </a:prstGeom>
          <a:noFill/>
          <a:ln w="9525">
            <a:noFill/>
            <a:miter lim="800000"/>
            <a:headEnd/>
            <a:tailEnd/>
          </a:ln>
          <a:effectLst/>
        </p:spPr>
      </p:pic>
      <p:sp>
        <p:nvSpPr>
          <p:cNvPr id="6" name="TextBox 5"/>
          <p:cNvSpPr txBox="1"/>
          <p:nvPr/>
        </p:nvSpPr>
        <p:spPr>
          <a:xfrm>
            <a:off x="3044305" y="0"/>
            <a:ext cx="2975495" cy="584775"/>
          </a:xfrm>
          <a:prstGeom prst="rect">
            <a:avLst/>
          </a:prstGeom>
          <a:noFill/>
        </p:spPr>
        <p:txBody>
          <a:bodyPr wrap="none" rtlCol="0">
            <a:spAutoFit/>
          </a:bodyPr>
          <a:lstStyle/>
          <a:p>
            <a:r>
              <a:rPr lang="en-US" sz="3200" b="1" u="sng" dirty="0">
                <a:solidFill>
                  <a:srgbClr val="0000FF"/>
                </a:solidFill>
              </a:rPr>
              <a:t>“Lulu and Nana”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bel Prize Awarded to ASM Members for Development of CRISPR-Ca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02" y="1073469"/>
            <a:ext cx="4762200" cy="47996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ISPR genome editing gets 2020 Nobel Prize in Chemistry"/>
          <p:cNvPicPr>
            <a:picLocks noChangeAspect="1" noChangeArrowheads="1"/>
          </p:cNvPicPr>
          <p:nvPr/>
        </p:nvPicPr>
        <p:blipFill rotWithShape="1">
          <a:blip r:embed="rId3">
            <a:extLst>
              <a:ext uri="{28A0092B-C50C-407E-A947-70E740481C1C}">
                <a14:useLocalDpi xmlns:a14="http://schemas.microsoft.com/office/drawing/2010/main" val="0"/>
              </a:ext>
            </a:extLst>
          </a:blip>
          <a:srcRect l="2742" r="8090"/>
          <a:stretch/>
        </p:blipFill>
        <p:spPr bwMode="auto">
          <a:xfrm>
            <a:off x="5162568" y="2368375"/>
            <a:ext cx="3905232" cy="2965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228600"/>
            <a:ext cx="8338565" cy="523220"/>
          </a:xfrm>
          <a:prstGeom prst="rect">
            <a:avLst/>
          </a:prstGeom>
          <a:noFill/>
        </p:spPr>
        <p:txBody>
          <a:bodyPr wrap="none" rtlCol="0">
            <a:spAutoFit/>
          </a:bodyPr>
          <a:lstStyle/>
          <a:p>
            <a:r>
              <a:rPr lang="en-US" sz="2800" b="1" dirty="0"/>
              <a:t>Nobel Prize for CRISPR-based Genome Editing Method </a:t>
            </a:r>
          </a:p>
        </p:txBody>
      </p:sp>
    </p:spTree>
    <p:extLst>
      <p:ext uri="{BB962C8B-B14F-4D97-AF65-F5344CB8AC3E}">
        <p14:creationId xmlns:p14="http://schemas.microsoft.com/office/powerpoint/2010/main" val="261223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33400" y="76200"/>
            <a:ext cx="8229600" cy="707886"/>
          </a:xfrm>
          <a:prstGeom prst="rect">
            <a:avLst/>
          </a:prstGeom>
          <a:noFill/>
          <a:ln w="9525">
            <a:noFill/>
            <a:miter lim="800000"/>
            <a:headEnd/>
            <a:tailEnd/>
          </a:ln>
          <a:effectLst/>
        </p:spPr>
        <p:txBody>
          <a:bodyPr wrap="square">
            <a:spAutoFit/>
          </a:bodyPr>
          <a:lstStyle/>
          <a:p>
            <a:pPr algn="ctr" eaLnBrk="1" hangingPunct="1"/>
            <a:r>
              <a:rPr lang="en-US" altLang="en-US" sz="4000" b="1" dirty="0">
                <a:solidFill>
                  <a:srgbClr val="0000FF"/>
                </a:solidFill>
                <a:latin typeface="Times New Roman" pitchFamily="18" charset="0"/>
              </a:rPr>
              <a:t>An Overview of Genetic Engineering</a:t>
            </a:r>
          </a:p>
        </p:txBody>
      </p:sp>
      <p:sp>
        <p:nvSpPr>
          <p:cNvPr id="3" name="TextBox 2"/>
          <p:cNvSpPr txBox="1"/>
          <p:nvPr/>
        </p:nvSpPr>
        <p:spPr>
          <a:xfrm>
            <a:off x="609600" y="1295400"/>
            <a:ext cx="6781800" cy="5262979"/>
          </a:xfrm>
          <a:prstGeom prst="rect">
            <a:avLst/>
          </a:prstGeom>
          <a:noFill/>
        </p:spPr>
        <p:txBody>
          <a:bodyPr wrap="square" rtlCol="0">
            <a:spAutoFit/>
          </a:bodyPr>
          <a:lstStyle/>
          <a:p>
            <a:r>
              <a:rPr lang="en-US" sz="2400" b="1" dirty="0"/>
              <a:t>Agricultural application (</a:t>
            </a:r>
            <a:r>
              <a:rPr lang="en-US" sz="2400" b="1" dirty="0" err="1"/>
              <a:t>Bt</a:t>
            </a:r>
            <a:r>
              <a:rPr lang="en-US" sz="2400" b="1" dirty="0"/>
              <a:t> Cotton, Genetically </a:t>
            </a:r>
          </a:p>
          <a:p>
            <a:r>
              <a:rPr lang="en-US" sz="2400" b="1" dirty="0"/>
              <a:t>modified sweet corn)</a:t>
            </a:r>
          </a:p>
          <a:p>
            <a:endParaRPr lang="en-US" sz="2400" b="1" dirty="0"/>
          </a:p>
          <a:p>
            <a:endParaRPr lang="en-US" sz="2400" b="1" dirty="0"/>
          </a:p>
          <a:p>
            <a:r>
              <a:rPr lang="en-US" sz="2400" b="1" dirty="0"/>
              <a:t>Application in Dairy, Poultry Farms etc (Growth hormones to increase production of cow milk)</a:t>
            </a:r>
          </a:p>
          <a:p>
            <a:endParaRPr lang="en-US" sz="2400" b="1" dirty="0"/>
          </a:p>
          <a:p>
            <a:r>
              <a:rPr lang="en-US" sz="2400" b="1" dirty="0"/>
              <a:t>Environmental application (</a:t>
            </a:r>
            <a:r>
              <a:rPr lang="en-US" sz="2400" i="1" dirty="0"/>
              <a:t>Pseudomonas </a:t>
            </a:r>
            <a:r>
              <a:rPr lang="en-US" sz="2400" i="1" dirty="0" err="1"/>
              <a:t>putida</a:t>
            </a:r>
            <a:r>
              <a:rPr lang="en-US" sz="2400" b="1" i="1" dirty="0"/>
              <a:t>, an oil eating bacteria)</a:t>
            </a:r>
            <a:endParaRPr lang="en-US" sz="2400" b="1" dirty="0"/>
          </a:p>
          <a:p>
            <a:endParaRPr lang="en-US" sz="2400" b="1" dirty="0"/>
          </a:p>
          <a:p>
            <a:r>
              <a:rPr lang="en-US" sz="2400" b="1" dirty="0"/>
              <a:t>Therapeutic application (</a:t>
            </a:r>
            <a:r>
              <a:rPr lang="en-US" sz="2400" b="1" u="sng" dirty="0"/>
              <a:t>Human insulin</a:t>
            </a:r>
            <a:r>
              <a:rPr lang="en-US" sz="2400" b="1" dirty="0"/>
              <a:t>, many growth hormones, etc)</a:t>
            </a:r>
          </a:p>
          <a:p>
            <a:endParaRPr lang="en-US" sz="2400" b="1" dirty="0"/>
          </a:p>
          <a:p>
            <a:endParaRPr lang="en-US" sz="2400" b="1" dirty="0"/>
          </a:p>
        </p:txBody>
      </p:sp>
      <p:pic>
        <p:nvPicPr>
          <p:cNvPr id="5" name="Picture 2" descr="Image result for genetically modified sweet corn"/>
          <p:cNvPicPr>
            <a:picLocks noChangeAspect="1" noChangeArrowheads="1"/>
          </p:cNvPicPr>
          <p:nvPr/>
        </p:nvPicPr>
        <p:blipFill>
          <a:blip r:embed="rId3"/>
          <a:srcRect/>
          <a:stretch>
            <a:fillRect/>
          </a:stretch>
        </p:blipFill>
        <p:spPr bwMode="auto">
          <a:xfrm>
            <a:off x="6858000" y="762000"/>
            <a:ext cx="2286000" cy="2532888"/>
          </a:xfrm>
          <a:prstGeom prst="rect">
            <a:avLst/>
          </a:prstGeom>
          <a:noFill/>
        </p:spPr>
      </p:pic>
    </p:spTree>
    <p:extLst>
      <p:ext uri="{BB962C8B-B14F-4D97-AF65-F5344CB8AC3E}">
        <p14:creationId xmlns:p14="http://schemas.microsoft.com/office/powerpoint/2010/main" val="373042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2667000"/>
            <a:ext cx="4003019" cy="1015663"/>
          </a:xfrm>
          <a:prstGeom prst="rect">
            <a:avLst/>
          </a:prstGeom>
          <a:noFill/>
        </p:spPr>
        <p:txBody>
          <a:bodyPr wrap="none" rtlCol="0">
            <a:spAutoFit/>
          </a:bodyPr>
          <a:lstStyle/>
          <a:p>
            <a:r>
              <a:rPr lang="en-US" sz="6000" b="1" dirty="0">
                <a:latin typeface="Century Gothic" pitchFamily="34" charset="0"/>
              </a:rPr>
              <a:t>Thank You</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F380-91E6-41F7-A895-BBC2D58441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039BF2-E1C1-4159-BCB2-C1211199325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50409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62000" y="329625"/>
            <a:ext cx="77445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sz="3200" b="1" dirty="0">
                <a:solidFill>
                  <a:srgbClr val="FF0000"/>
                </a:solidFill>
                <a:latin typeface="Times" panose="02020603050405020304" pitchFamily="18" charset="0"/>
              </a:rPr>
              <a:t>Frequency of occurrence of restriction sites</a:t>
            </a:r>
          </a:p>
        </p:txBody>
      </p:sp>
      <p:sp>
        <p:nvSpPr>
          <p:cNvPr id="6" name="Text Box 3"/>
          <p:cNvSpPr txBox="1">
            <a:spLocks noChangeArrowheads="1"/>
          </p:cNvSpPr>
          <p:nvPr/>
        </p:nvSpPr>
        <p:spPr bwMode="auto">
          <a:xfrm>
            <a:off x="669925" y="1584325"/>
            <a:ext cx="6224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dirty="0">
                <a:solidFill>
                  <a:schemeClr val="accent2"/>
                </a:solidFill>
                <a:latin typeface="Times" panose="02020603050405020304" pitchFamily="18" charset="0"/>
              </a:rPr>
              <a:t>If DNA sequence has equal amounts of each base</a:t>
            </a:r>
          </a:p>
        </p:txBody>
      </p:sp>
      <p:sp>
        <p:nvSpPr>
          <p:cNvPr id="7" name="Text Box 4"/>
          <p:cNvSpPr txBox="1">
            <a:spLocks noChangeArrowheads="1"/>
          </p:cNvSpPr>
          <p:nvPr/>
        </p:nvSpPr>
        <p:spPr bwMode="auto">
          <a:xfrm>
            <a:off x="685800" y="2362200"/>
            <a:ext cx="4192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chemeClr val="accent2"/>
                </a:solidFill>
                <a:latin typeface="Times" panose="02020603050405020304" pitchFamily="18" charset="0"/>
              </a:rPr>
              <a:t>If bases are distributed randomly</a:t>
            </a:r>
          </a:p>
        </p:txBody>
      </p:sp>
      <p:grpSp>
        <p:nvGrpSpPr>
          <p:cNvPr id="8" name="Group 5"/>
          <p:cNvGrpSpPr>
            <a:grpSpLocks/>
          </p:cNvGrpSpPr>
          <p:nvPr/>
        </p:nvGrpSpPr>
        <p:grpSpPr bwMode="auto">
          <a:xfrm>
            <a:off x="1262063" y="3352800"/>
            <a:ext cx="6216650" cy="533400"/>
            <a:chOff x="795" y="2112"/>
            <a:chExt cx="3916" cy="336"/>
          </a:xfrm>
        </p:grpSpPr>
        <p:sp>
          <p:nvSpPr>
            <p:cNvPr id="9" name="Text Box 6"/>
            <p:cNvSpPr txBox="1">
              <a:spLocks noChangeArrowheads="1"/>
            </p:cNvSpPr>
            <p:nvPr/>
          </p:nvSpPr>
          <p:spPr bwMode="auto">
            <a:xfrm>
              <a:off x="795" y="2160"/>
              <a:ext cx="10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latin typeface="Times" panose="02020603050405020304" pitchFamily="18" charset="0"/>
                </a:rPr>
                <a:t>6 base cutter</a:t>
              </a:r>
            </a:p>
          </p:txBody>
        </p:sp>
        <p:sp>
          <p:nvSpPr>
            <p:cNvPr id="10" name="Text Box 7"/>
            <p:cNvSpPr txBox="1">
              <a:spLocks noChangeArrowheads="1"/>
            </p:cNvSpPr>
            <p:nvPr/>
          </p:nvSpPr>
          <p:spPr bwMode="auto">
            <a:xfrm>
              <a:off x="2571" y="2112"/>
              <a:ext cx="21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latin typeface="Times" panose="02020603050405020304" pitchFamily="18" charset="0"/>
                </a:rPr>
                <a:t>(1/4)</a:t>
              </a:r>
              <a:r>
                <a:rPr lang="en-US" altLang="en-US" baseline="30000">
                  <a:solidFill>
                    <a:srgbClr val="CC00CC"/>
                  </a:solidFill>
                  <a:latin typeface="Times" panose="02020603050405020304" pitchFamily="18" charset="0"/>
                </a:rPr>
                <a:t>6</a:t>
              </a:r>
              <a:r>
                <a:rPr lang="en-US" altLang="en-US">
                  <a:solidFill>
                    <a:srgbClr val="CC00CC"/>
                  </a:solidFill>
                  <a:latin typeface="Times" panose="02020603050405020304" pitchFamily="18" charset="0"/>
                </a:rPr>
                <a:t> = 1 site in ~4000 bp</a:t>
              </a:r>
            </a:p>
          </p:txBody>
        </p:sp>
      </p:grpSp>
      <p:grpSp>
        <p:nvGrpSpPr>
          <p:cNvPr id="11" name="Group 8"/>
          <p:cNvGrpSpPr>
            <a:grpSpLocks/>
          </p:cNvGrpSpPr>
          <p:nvPr/>
        </p:nvGrpSpPr>
        <p:grpSpPr bwMode="auto">
          <a:xfrm>
            <a:off x="1344613" y="4419600"/>
            <a:ext cx="5746750" cy="457200"/>
            <a:chOff x="847" y="2784"/>
            <a:chExt cx="3620" cy="288"/>
          </a:xfrm>
        </p:grpSpPr>
        <p:sp>
          <p:nvSpPr>
            <p:cNvPr id="12" name="Text Box 9"/>
            <p:cNvSpPr txBox="1">
              <a:spLocks noChangeArrowheads="1"/>
            </p:cNvSpPr>
            <p:nvPr/>
          </p:nvSpPr>
          <p:spPr bwMode="auto">
            <a:xfrm>
              <a:off x="847" y="2784"/>
              <a:ext cx="10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latin typeface="Times" panose="02020603050405020304" pitchFamily="18" charset="0"/>
                </a:rPr>
                <a:t>4 base cutter</a:t>
              </a:r>
            </a:p>
          </p:txBody>
        </p:sp>
        <p:sp>
          <p:nvSpPr>
            <p:cNvPr id="13" name="Text Box 10"/>
            <p:cNvSpPr txBox="1">
              <a:spLocks noChangeArrowheads="1"/>
            </p:cNvSpPr>
            <p:nvPr/>
          </p:nvSpPr>
          <p:spPr bwMode="auto">
            <a:xfrm>
              <a:off x="2527" y="2784"/>
              <a:ext cx="19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latin typeface="Times" panose="02020603050405020304" pitchFamily="18" charset="0"/>
                </a:rPr>
                <a:t>(1/4)</a:t>
              </a:r>
              <a:r>
                <a:rPr lang="en-US" altLang="en-US" baseline="30000">
                  <a:solidFill>
                    <a:srgbClr val="CC00CC"/>
                  </a:solidFill>
                  <a:latin typeface="Times" panose="02020603050405020304" pitchFamily="18" charset="0"/>
                </a:rPr>
                <a:t>4</a:t>
              </a:r>
              <a:r>
                <a:rPr lang="en-US" altLang="en-US">
                  <a:solidFill>
                    <a:srgbClr val="CC00CC"/>
                  </a:solidFill>
                  <a:latin typeface="Times" panose="02020603050405020304" pitchFamily="18" charset="0"/>
                </a:rPr>
                <a:t> = 1 site in 256 bp</a:t>
              </a:r>
            </a:p>
          </p:txBody>
        </p:sp>
      </p:grpSp>
    </p:spTree>
    <p:extLst>
      <p:ext uri="{BB962C8B-B14F-4D97-AF65-F5344CB8AC3E}">
        <p14:creationId xmlns:p14="http://schemas.microsoft.com/office/powerpoint/2010/main" val="7310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9FE1B0-4B48-48C7-BD4E-2A4E9C2C367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28614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2399" y="990600"/>
            <a:ext cx="8763001" cy="2209800"/>
            <a:chOff x="152399" y="1154131"/>
            <a:chExt cx="8763001" cy="2209800"/>
          </a:xfrm>
        </p:grpSpPr>
        <p:sp>
          <p:nvSpPr>
            <p:cNvPr id="4" name="Rectangle 3"/>
            <p:cNvSpPr/>
            <p:nvPr/>
          </p:nvSpPr>
          <p:spPr>
            <a:xfrm>
              <a:off x="152399" y="1154131"/>
              <a:ext cx="8763001" cy="1938992"/>
            </a:xfrm>
            <a:prstGeom prst="rect">
              <a:avLst/>
            </a:prstGeom>
          </p:spPr>
          <p:txBody>
            <a:bodyPr wrap="square">
              <a:spAutoFit/>
            </a:bodyPr>
            <a:lstStyle/>
            <a:p>
              <a:r>
                <a:rPr lang="en-US" sz="2400" b="1" u="sng" dirty="0" err="1"/>
                <a:t>Flavr</a:t>
              </a:r>
              <a:r>
                <a:rPr lang="en-US" sz="2400" b="1" u="sng" dirty="0"/>
                <a:t> </a:t>
              </a:r>
              <a:r>
                <a:rPr lang="en-US" sz="2400" b="1" u="sng" dirty="0" err="1"/>
                <a:t>Savr</a:t>
              </a:r>
              <a:r>
                <a:rPr lang="en-US" sz="2400" b="1" dirty="0"/>
                <a:t> (also known as CGN-89564-2; pronounced "flavor saver"), a genetically modified tomato</a:t>
              </a:r>
            </a:p>
            <a:p>
              <a:endParaRPr lang="en-US" sz="2400" b="1" dirty="0"/>
            </a:p>
            <a:p>
              <a:endParaRPr lang="en-US" sz="2400" b="1" dirty="0"/>
            </a:p>
            <a:p>
              <a:endParaRPr lang="en-US" sz="2400" b="1" dirty="0"/>
            </a:p>
          </p:txBody>
        </p:sp>
        <p:pic>
          <p:nvPicPr>
            <p:cNvPr id="5" name="Picture 6" descr="Image result for flavr savr tomatoes"/>
            <p:cNvPicPr>
              <a:picLocks noChangeAspect="1" noChangeArrowheads="1"/>
            </p:cNvPicPr>
            <p:nvPr/>
          </p:nvPicPr>
          <p:blipFill>
            <a:blip r:embed="rId2"/>
            <a:srcRect/>
            <a:stretch>
              <a:fillRect/>
            </a:stretch>
          </p:blipFill>
          <p:spPr bwMode="auto">
            <a:xfrm>
              <a:off x="1828800" y="1911250"/>
              <a:ext cx="5742520" cy="1452681"/>
            </a:xfrm>
            <a:prstGeom prst="rect">
              <a:avLst/>
            </a:prstGeom>
            <a:noFill/>
          </p:spPr>
        </p:pic>
      </p:grpSp>
      <p:sp>
        <p:nvSpPr>
          <p:cNvPr id="8" name="TextBox 7"/>
          <p:cNvSpPr txBox="1"/>
          <p:nvPr/>
        </p:nvSpPr>
        <p:spPr>
          <a:xfrm>
            <a:off x="1701534" y="152400"/>
            <a:ext cx="5766066" cy="646331"/>
          </a:xfrm>
          <a:prstGeom prst="rect">
            <a:avLst/>
          </a:prstGeom>
          <a:noFill/>
        </p:spPr>
        <p:txBody>
          <a:bodyPr wrap="none" rtlCol="0">
            <a:spAutoFit/>
          </a:bodyPr>
          <a:lstStyle/>
          <a:p>
            <a:r>
              <a:rPr lang="en-US" sz="3600" b="1" dirty="0"/>
              <a:t>Genetically modified Product</a:t>
            </a:r>
          </a:p>
        </p:txBody>
      </p:sp>
      <p:grpSp>
        <p:nvGrpSpPr>
          <p:cNvPr id="3" name="Group 2"/>
          <p:cNvGrpSpPr/>
          <p:nvPr/>
        </p:nvGrpSpPr>
        <p:grpSpPr>
          <a:xfrm>
            <a:off x="1219200" y="4840373"/>
            <a:ext cx="3104761" cy="1853559"/>
            <a:chOff x="1219200" y="4840373"/>
            <a:chExt cx="3104761" cy="1853559"/>
          </a:xfrm>
        </p:grpSpPr>
        <p:pic>
          <p:nvPicPr>
            <p:cNvPr id="10" name="Picture 8" descr="https://upload.wikimedia.org/wikipedia/commons/a/ac/Zebrafisch.jpg"/>
            <p:cNvPicPr>
              <a:picLocks noChangeAspect="1" noChangeArrowheads="1"/>
            </p:cNvPicPr>
            <p:nvPr/>
          </p:nvPicPr>
          <p:blipFill>
            <a:blip r:embed="rId3" cstate="print"/>
            <a:srcRect/>
            <a:stretch>
              <a:fillRect/>
            </a:stretch>
          </p:blipFill>
          <p:spPr bwMode="auto">
            <a:xfrm>
              <a:off x="1219200" y="4840373"/>
              <a:ext cx="3104761" cy="1484227"/>
            </a:xfrm>
            <a:prstGeom prst="rect">
              <a:avLst/>
            </a:prstGeom>
            <a:noFill/>
          </p:spPr>
        </p:pic>
        <p:sp>
          <p:nvSpPr>
            <p:cNvPr id="12" name="TextBox 11"/>
            <p:cNvSpPr txBox="1"/>
            <p:nvPr/>
          </p:nvSpPr>
          <p:spPr>
            <a:xfrm>
              <a:off x="1600200" y="6324600"/>
              <a:ext cx="2091919" cy="369332"/>
            </a:xfrm>
            <a:prstGeom prst="rect">
              <a:avLst/>
            </a:prstGeom>
            <a:noFill/>
          </p:spPr>
          <p:txBody>
            <a:bodyPr wrap="none" rtlCol="0">
              <a:spAutoFit/>
            </a:bodyPr>
            <a:lstStyle/>
            <a:p>
              <a:r>
                <a:rPr lang="en-US" dirty="0"/>
                <a:t>Wild type  zebra fish</a:t>
              </a:r>
            </a:p>
          </p:txBody>
        </p:sp>
      </p:grpSp>
      <p:grpSp>
        <p:nvGrpSpPr>
          <p:cNvPr id="2" name="Group 1"/>
          <p:cNvGrpSpPr/>
          <p:nvPr/>
        </p:nvGrpSpPr>
        <p:grpSpPr>
          <a:xfrm>
            <a:off x="120829" y="4267200"/>
            <a:ext cx="9023171" cy="2397456"/>
            <a:chOff x="120829" y="4267200"/>
            <a:chExt cx="9023171" cy="2397456"/>
          </a:xfrm>
        </p:grpSpPr>
        <p:sp>
          <p:nvSpPr>
            <p:cNvPr id="9" name="TextBox 8"/>
            <p:cNvSpPr txBox="1"/>
            <p:nvPr/>
          </p:nvSpPr>
          <p:spPr>
            <a:xfrm>
              <a:off x="120829" y="4267200"/>
              <a:ext cx="9023171" cy="461665"/>
            </a:xfrm>
            <a:prstGeom prst="rect">
              <a:avLst/>
            </a:prstGeom>
            <a:noFill/>
          </p:spPr>
          <p:txBody>
            <a:bodyPr wrap="square" rtlCol="0">
              <a:spAutoFit/>
            </a:bodyPr>
            <a:lstStyle/>
            <a:p>
              <a:r>
                <a:rPr lang="en-US" sz="2400" b="1" dirty="0"/>
                <a:t>Glow Fish: Zebra fish with green fluorescent protein (GFP) and others</a:t>
              </a:r>
            </a:p>
          </p:txBody>
        </p:sp>
        <p:pic>
          <p:nvPicPr>
            <p:cNvPr id="11" name="Picture 6" descr="https://upload.wikimedia.org/wikipedia/commons/thumb/f/f2/GloFish.jpg/800px-GloFish.jpg"/>
            <p:cNvPicPr>
              <a:picLocks noChangeAspect="1" noChangeArrowheads="1"/>
            </p:cNvPicPr>
            <p:nvPr/>
          </p:nvPicPr>
          <p:blipFill>
            <a:blip r:embed="rId4"/>
            <a:srcRect b="65109"/>
            <a:stretch>
              <a:fillRect/>
            </a:stretch>
          </p:blipFill>
          <p:spPr bwMode="auto">
            <a:xfrm>
              <a:off x="5042258" y="4840373"/>
              <a:ext cx="3111142" cy="1447800"/>
            </a:xfrm>
            <a:prstGeom prst="rect">
              <a:avLst/>
            </a:prstGeom>
            <a:noFill/>
          </p:spPr>
        </p:pic>
        <p:sp>
          <p:nvSpPr>
            <p:cNvPr id="13" name="TextBox 12"/>
            <p:cNvSpPr txBox="1"/>
            <p:nvPr/>
          </p:nvSpPr>
          <p:spPr>
            <a:xfrm>
              <a:off x="4800600" y="6295324"/>
              <a:ext cx="3539752" cy="369332"/>
            </a:xfrm>
            <a:prstGeom prst="rect">
              <a:avLst/>
            </a:prstGeom>
            <a:noFill/>
          </p:spPr>
          <p:txBody>
            <a:bodyPr wrap="none" rtlCol="0">
              <a:spAutoFit/>
            </a:bodyPr>
            <a:lstStyle/>
            <a:p>
              <a:r>
                <a:rPr lang="en-US" dirty="0"/>
                <a:t>Glow fish (genetically modified fish)</a:t>
              </a:r>
            </a:p>
          </p:txBody>
        </p:sp>
      </p:grpSp>
    </p:spTree>
    <p:extLst>
      <p:ext uri="{BB962C8B-B14F-4D97-AF65-F5344CB8AC3E}">
        <p14:creationId xmlns:p14="http://schemas.microsoft.com/office/powerpoint/2010/main" val="42074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200" y="1447800"/>
            <a:ext cx="2819399" cy="4038600"/>
            <a:chOff x="609601" y="1066800"/>
            <a:chExt cx="2819399" cy="4038600"/>
          </a:xfrm>
        </p:grpSpPr>
        <p:pic>
          <p:nvPicPr>
            <p:cNvPr id="4"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r="66904" b="31826"/>
            <a:stretch/>
          </p:blipFill>
          <p:spPr bwMode="auto">
            <a:xfrm>
              <a:off x="609601" y="1066800"/>
              <a:ext cx="2514599"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67000" y="3200400"/>
              <a:ext cx="762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666998" y="1447800"/>
            <a:ext cx="3276602" cy="5029200"/>
            <a:chOff x="3352800" y="1143000"/>
            <a:chExt cx="3276602" cy="5029200"/>
          </a:xfrm>
        </p:grpSpPr>
        <p:grpSp>
          <p:nvGrpSpPr>
            <p:cNvPr id="12" name="Group 11"/>
            <p:cNvGrpSpPr/>
            <p:nvPr/>
          </p:nvGrpSpPr>
          <p:grpSpPr>
            <a:xfrm>
              <a:off x="3352800" y="1143000"/>
              <a:ext cx="3162301" cy="4876800"/>
              <a:chOff x="3886200" y="1600200"/>
              <a:chExt cx="3162301" cy="4876800"/>
            </a:xfrm>
          </p:grpSpPr>
          <p:pic>
            <p:nvPicPr>
              <p:cNvPr id="9"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l="27079" r="36816" b="10956"/>
              <a:stretch/>
            </p:blipFill>
            <p:spPr bwMode="auto">
              <a:xfrm>
                <a:off x="4114801" y="1600200"/>
                <a:ext cx="2743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67501" y="3576625"/>
                <a:ext cx="3810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86200" y="1828800"/>
                <a:ext cx="6096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6019800" y="5715000"/>
              <a:ext cx="60960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943600" y="1447800"/>
            <a:ext cx="3086743" cy="5476850"/>
            <a:chOff x="5943600" y="1533550"/>
            <a:chExt cx="3086743" cy="5476850"/>
          </a:xfrm>
        </p:grpSpPr>
        <p:pic>
          <p:nvPicPr>
            <p:cNvPr id="5"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l="60376"/>
            <a:stretch/>
          </p:blipFill>
          <p:spPr bwMode="auto">
            <a:xfrm>
              <a:off x="6019800" y="1533550"/>
              <a:ext cx="3010543" cy="54768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943600" y="2514600"/>
              <a:ext cx="381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76200" y="152400"/>
            <a:ext cx="8991600" cy="1077218"/>
          </a:xfrm>
          <a:prstGeom prst="rect">
            <a:avLst/>
          </a:prstGeom>
          <a:noFill/>
        </p:spPr>
        <p:txBody>
          <a:bodyPr wrap="square" rtlCol="0">
            <a:spAutoFit/>
          </a:bodyPr>
          <a:lstStyle/>
          <a:p>
            <a:pPr algn="ctr"/>
            <a:r>
              <a:rPr lang="en-US" sz="3200" b="1" dirty="0"/>
              <a:t>Production of  Human Insulin: </a:t>
            </a:r>
            <a:r>
              <a:rPr lang="en-US" sz="3200" dirty="0"/>
              <a:t>The best example of Genetic Engineering/Recombinant DNA Technology</a:t>
            </a:r>
          </a:p>
        </p:txBody>
      </p:sp>
    </p:spTree>
    <p:extLst>
      <p:ext uri="{BB962C8B-B14F-4D97-AF65-F5344CB8AC3E}">
        <p14:creationId xmlns:p14="http://schemas.microsoft.com/office/powerpoint/2010/main" val="105986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76204-D552-45ED-8AB0-FBBA8646C583}"/>
              </a:ext>
            </a:extLst>
          </p:cNvPr>
          <p:cNvSpPr>
            <a:spLocks noGrp="1"/>
          </p:cNvSpPr>
          <p:nvPr>
            <p:ph type="title"/>
          </p:nvPr>
        </p:nvSpPr>
        <p:spPr>
          <a:xfrm>
            <a:off x="32084" y="76200"/>
            <a:ext cx="9067800" cy="593725"/>
          </a:xfrm>
        </p:spPr>
        <p:txBody>
          <a:bodyPr>
            <a:noAutofit/>
          </a:bodyPr>
          <a:lstStyle/>
          <a:p>
            <a:r>
              <a:rPr lang="en-US" sz="3600" b="1" dirty="0"/>
              <a:t>Insulin: an indispensable hormone in our body </a:t>
            </a:r>
            <a:endParaRPr lang="en-GB" sz="3600" dirty="0"/>
          </a:p>
        </p:txBody>
      </p:sp>
      <p:grpSp>
        <p:nvGrpSpPr>
          <p:cNvPr id="7" name="Group 6"/>
          <p:cNvGrpSpPr/>
          <p:nvPr/>
        </p:nvGrpSpPr>
        <p:grpSpPr>
          <a:xfrm>
            <a:off x="6096000" y="762000"/>
            <a:ext cx="3048000" cy="4724400"/>
            <a:chOff x="6096000" y="762000"/>
            <a:chExt cx="3048000" cy="4724400"/>
          </a:xfrm>
        </p:grpSpPr>
        <p:grpSp>
          <p:nvGrpSpPr>
            <p:cNvPr id="4" name="Group 3">
              <a:extLst>
                <a:ext uri="{FF2B5EF4-FFF2-40B4-BE49-F238E27FC236}">
                  <a16:creationId xmlns:a16="http://schemas.microsoft.com/office/drawing/2014/main" id="{48A8E3BB-A859-4F65-8023-50BD4BC8025B}"/>
                </a:ext>
              </a:extLst>
            </p:cNvPr>
            <p:cNvGrpSpPr/>
            <p:nvPr/>
          </p:nvGrpSpPr>
          <p:grpSpPr>
            <a:xfrm>
              <a:off x="6096000" y="762000"/>
              <a:ext cx="3048000" cy="4724400"/>
              <a:chOff x="5334000" y="1545000"/>
              <a:chExt cx="3477060" cy="4932000"/>
            </a:xfrm>
          </p:grpSpPr>
          <p:pic>
            <p:nvPicPr>
              <p:cNvPr id="8" name="Picture 7">
                <a:extLst>
                  <a:ext uri="{FF2B5EF4-FFF2-40B4-BE49-F238E27FC236}">
                    <a16:creationId xmlns:a16="http://schemas.microsoft.com/office/drawing/2014/main" id="{BDC2CD3A-6095-4E98-91DE-95B9DB616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545000"/>
                <a:ext cx="3477060" cy="4932000"/>
              </a:xfrm>
              <a:prstGeom prst="rect">
                <a:avLst/>
              </a:prstGeom>
            </p:spPr>
          </p:pic>
          <p:sp>
            <p:nvSpPr>
              <p:cNvPr id="2" name="Rectangle 1">
                <a:extLst>
                  <a:ext uri="{FF2B5EF4-FFF2-40B4-BE49-F238E27FC236}">
                    <a16:creationId xmlns:a16="http://schemas.microsoft.com/office/drawing/2014/main" id="{7B7276A8-7BF3-4A06-89CD-3451472E9FD6}"/>
                  </a:ext>
                </a:extLst>
              </p:cNvPr>
              <p:cNvSpPr/>
              <p:nvPr/>
            </p:nvSpPr>
            <p:spPr>
              <a:xfrm>
                <a:off x="5715000" y="34290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9C5DF64-C50A-4EF0-AF85-77B880D238D1}"/>
                  </a:ext>
                </a:extLst>
              </p:cNvPr>
              <p:cNvSpPr txBox="1"/>
              <p:nvPr/>
            </p:nvSpPr>
            <p:spPr>
              <a:xfrm>
                <a:off x="5747952" y="3801377"/>
                <a:ext cx="716093" cy="289171"/>
              </a:xfrm>
              <a:prstGeom prst="rect">
                <a:avLst/>
              </a:prstGeom>
              <a:noFill/>
            </p:spPr>
            <p:txBody>
              <a:bodyPr wrap="square" rtlCol="0">
                <a:spAutoFit/>
              </a:bodyPr>
              <a:lstStyle/>
              <a:p>
                <a:r>
                  <a:rPr lang="el-GR" sz="1200" dirty="0"/>
                  <a:t>β</a:t>
                </a:r>
                <a:r>
                  <a:rPr lang="en-GB" sz="1200" dirty="0"/>
                  <a:t>-cells</a:t>
                </a:r>
              </a:p>
            </p:txBody>
          </p:sp>
        </p:grpSp>
        <p:sp>
          <p:nvSpPr>
            <p:cNvPr id="12" name="Rectangle 11">
              <a:extLst>
                <a:ext uri="{FF2B5EF4-FFF2-40B4-BE49-F238E27FC236}">
                  <a16:creationId xmlns:a16="http://schemas.microsoft.com/office/drawing/2014/main" id="{3BD4ABC5-668A-4088-9282-A411418A96DC}"/>
                </a:ext>
              </a:extLst>
            </p:cNvPr>
            <p:cNvSpPr/>
            <p:nvPr/>
          </p:nvSpPr>
          <p:spPr>
            <a:xfrm>
              <a:off x="6330406" y="1295400"/>
              <a:ext cx="679994" cy="276999"/>
            </a:xfrm>
            <a:prstGeom prst="rect">
              <a:avLst/>
            </a:prstGeom>
          </p:spPr>
          <p:txBody>
            <a:bodyPr wrap="none">
              <a:spAutoFit/>
            </a:bodyPr>
            <a:lstStyle/>
            <a:p>
              <a:pPr lvl="0"/>
              <a:r>
                <a:rPr lang="en-GB" sz="1200" dirty="0">
                  <a:solidFill>
                    <a:prstClr val="black"/>
                  </a:solidFill>
                </a:rPr>
                <a:t>(</a:t>
              </a:r>
              <a:r>
                <a:rPr lang="el-GR" sz="1200" dirty="0">
                  <a:solidFill>
                    <a:prstClr val="black"/>
                  </a:solidFill>
                </a:rPr>
                <a:t>β</a:t>
              </a:r>
              <a:r>
                <a:rPr lang="en-GB" sz="1200" dirty="0">
                  <a:solidFill>
                    <a:prstClr val="black"/>
                  </a:solidFill>
                </a:rPr>
                <a:t>-cells)</a:t>
              </a:r>
            </a:p>
          </p:txBody>
        </p:sp>
      </p:grpSp>
      <p:sp>
        <p:nvSpPr>
          <p:cNvPr id="13" name="Rectangle 12"/>
          <p:cNvSpPr/>
          <p:nvPr/>
        </p:nvSpPr>
        <p:spPr>
          <a:xfrm>
            <a:off x="76200" y="685800"/>
            <a:ext cx="5953004" cy="3600986"/>
          </a:xfrm>
          <a:prstGeom prst="rect">
            <a:avLst/>
          </a:prstGeom>
        </p:spPr>
        <p:txBody>
          <a:bodyPr wrap="square">
            <a:spAutoFit/>
          </a:bodyPr>
          <a:lstStyle/>
          <a:p>
            <a:r>
              <a:rPr lang="en-US" sz="2200" dirty="0"/>
              <a:t>Insulin is a hormone that regulates the amount of glucose (sugar) in the blood and is required for the body to function normally.</a:t>
            </a:r>
          </a:p>
          <a:p>
            <a:endParaRPr lang="en-US" sz="1200" dirty="0"/>
          </a:p>
          <a:p>
            <a:r>
              <a:rPr lang="en-US" sz="2200" dirty="0"/>
              <a:t>Insulin is produced by cells in the pancreas, called the islets of Langerhans. </a:t>
            </a:r>
          </a:p>
          <a:p>
            <a:endParaRPr lang="en-US" sz="1200" dirty="0"/>
          </a:p>
          <a:p>
            <a:r>
              <a:rPr lang="en-US" sz="2200" dirty="0"/>
              <a:t>These cells continuously release a small amount of insulin into the body, but they release surges of the hormone in response to a rise in the blood glucose level.</a:t>
            </a:r>
          </a:p>
        </p:txBody>
      </p:sp>
      <p:sp>
        <p:nvSpPr>
          <p:cNvPr id="14" name="Rectangle 13"/>
          <p:cNvSpPr/>
          <p:nvPr/>
        </p:nvSpPr>
        <p:spPr>
          <a:xfrm>
            <a:off x="76200" y="4267200"/>
            <a:ext cx="6019800" cy="2646878"/>
          </a:xfrm>
          <a:prstGeom prst="rect">
            <a:avLst/>
          </a:prstGeom>
        </p:spPr>
        <p:txBody>
          <a:bodyPr wrap="square">
            <a:spAutoFit/>
          </a:bodyPr>
          <a:lstStyle/>
          <a:p>
            <a:r>
              <a:rPr lang="en-US" sz="2200" dirty="0"/>
              <a:t>Every time a person eats, the blood glucose rises. Raised blood glucose triggers the cells in the islets of Langerhans to release the necessary amount of insulin. Insulin allows the blood glucose to be transported from the blood into the cells. </a:t>
            </a:r>
          </a:p>
          <a:p>
            <a:endParaRPr lang="en-US" sz="1200" dirty="0"/>
          </a:p>
          <a:p>
            <a:r>
              <a:rPr lang="en-US" sz="2200" dirty="0"/>
              <a:t>Once transported into the cell, the blood glucose level is returned to normal within hours.</a:t>
            </a:r>
          </a:p>
        </p:txBody>
      </p:sp>
    </p:spTree>
    <p:extLst>
      <p:ext uri="{BB962C8B-B14F-4D97-AF65-F5344CB8AC3E}">
        <p14:creationId xmlns:p14="http://schemas.microsoft.com/office/powerpoint/2010/main" val="171133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insulin and glucose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705600" cy="670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914400"/>
            <a:ext cx="9067800" cy="1569660"/>
          </a:xfrm>
          <a:prstGeom prst="rect">
            <a:avLst/>
          </a:prstGeom>
        </p:spPr>
        <p:txBody>
          <a:bodyPr wrap="square">
            <a:spAutoFit/>
          </a:bodyPr>
          <a:lstStyle/>
          <a:p>
            <a:r>
              <a:rPr lang="en-US" sz="2400" dirty="0"/>
              <a:t>1921: Frederick Banting and Charles Best successfully purified insulin from a dog's pancreas. Over the years scientists made continual improvements in producing insulin.</a:t>
            </a:r>
            <a:br>
              <a:rPr lang="en-US" sz="2400" dirty="0"/>
            </a:br>
            <a:endParaRPr lang="en-US" sz="2400" dirty="0"/>
          </a:p>
        </p:txBody>
      </p:sp>
      <p:sp>
        <p:nvSpPr>
          <p:cNvPr id="6" name="Rectangle 5"/>
          <p:cNvSpPr/>
          <p:nvPr/>
        </p:nvSpPr>
        <p:spPr>
          <a:xfrm>
            <a:off x="76200" y="2362200"/>
            <a:ext cx="9220200" cy="3046988"/>
          </a:xfrm>
          <a:prstGeom prst="rect">
            <a:avLst/>
          </a:prstGeom>
        </p:spPr>
        <p:txBody>
          <a:bodyPr wrap="square">
            <a:spAutoFit/>
          </a:bodyPr>
          <a:lstStyle/>
          <a:p>
            <a:r>
              <a:rPr lang="en-US" sz="2400" dirty="0"/>
              <a:t>In the 1980s, researchers used genetic engineering to manufacture a human insulin.</a:t>
            </a:r>
          </a:p>
          <a:p>
            <a:r>
              <a:rPr lang="en-US" sz="2400" dirty="0"/>
              <a:t> </a:t>
            </a:r>
          </a:p>
          <a:p>
            <a:r>
              <a:rPr lang="en-US" sz="2400" dirty="0"/>
              <a:t>In 1982, the Eli Lilly Corporation produced a human insulin that became the first approved genetically engineered  pharmaceutical product. </a:t>
            </a:r>
          </a:p>
          <a:p>
            <a:endParaRPr lang="en-US" sz="2400" dirty="0"/>
          </a:p>
          <a:p>
            <a:r>
              <a:rPr lang="en-US" sz="2400" dirty="0"/>
              <a:t>At present, researchers could produce genetically engineered insulin in unlimited supplies without depending on animals.  </a:t>
            </a:r>
          </a:p>
        </p:txBody>
      </p:sp>
      <p:sp>
        <p:nvSpPr>
          <p:cNvPr id="4" name="TextBox 3"/>
          <p:cNvSpPr txBox="1"/>
          <p:nvPr/>
        </p:nvSpPr>
        <p:spPr>
          <a:xfrm>
            <a:off x="3657600" y="5754469"/>
            <a:ext cx="1628138" cy="646331"/>
          </a:xfrm>
          <a:prstGeom prst="rect">
            <a:avLst/>
          </a:prstGeom>
          <a:noFill/>
        </p:spPr>
        <p:txBody>
          <a:bodyPr wrap="none" rtlCol="0">
            <a:spAutoFit/>
          </a:bodyPr>
          <a:lstStyle/>
          <a:p>
            <a:r>
              <a:rPr lang="en-US" sz="3600" b="1" dirty="0"/>
              <a:t>HOW??</a:t>
            </a:r>
          </a:p>
        </p:txBody>
      </p:sp>
      <p:sp>
        <p:nvSpPr>
          <p:cNvPr id="7" name="TextBox 6"/>
          <p:cNvSpPr txBox="1"/>
          <p:nvPr/>
        </p:nvSpPr>
        <p:spPr>
          <a:xfrm>
            <a:off x="2773373" y="6334780"/>
            <a:ext cx="3170227" cy="523220"/>
          </a:xfrm>
          <a:prstGeom prst="rect">
            <a:avLst/>
          </a:prstGeom>
          <a:noFill/>
        </p:spPr>
        <p:txBody>
          <a:bodyPr wrap="none" rtlCol="0">
            <a:spAutoFit/>
          </a:bodyPr>
          <a:lstStyle/>
          <a:p>
            <a:r>
              <a:rPr lang="en-US" sz="2800" b="1" dirty="0">
                <a:solidFill>
                  <a:srgbClr val="C00000"/>
                </a:solidFill>
              </a:rPr>
              <a:t>Genetic Engineering</a:t>
            </a:r>
          </a:p>
        </p:txBody>
      </p:sp>
      <p:sp>
        <p:nvSpPr>
          <p:cNvPr id="2" name="TextBox 1"/>
          <p:cNvSpPr txBox="1"/>
          <p:nvPr/>
        </p:nvSpPr>
        <p:spPr>
          <a:xfrm>
            <a:off x="2438400" y="76200"/>
            <a:ext cx="4181722" cy="646331"/>
          </a:xfrm>
          <a:prstGeom prst="rect">
            <a:avLst/>
          </a:prstGeom>
          <a:noFill/>
        </p:spPr>
        <p:txBody>
          <a:bodyPr wrap="none" rtlCol="0">
            <a:spAutoFit/>
          </a:bodyPr>
          <a:lstStyle/>
          <a:p>
            <a:r>
              <a:rPr lang="en-US" sz="3600" b="1" dirty="0"/>
              <a:t>Production of Insulin</a:t>
            </a:r>
          </a:p>
        </p:txBody>
      </p:sp>
    </p:spTree>
    <p:extLst>
      <p:ext uri="{BB962C8B-B14F-4D97-AF65-F5344CB8AC3E}">
        <p14:creationId xmlns:p14="http://schemas.microsoft.com/office/powerpoint/2010/main" val="42141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AFC73AD9C6E40A08532756079ECC2" ma:contentTypeVersion="2" ma:contentTypeDescription="Create a new document." ma:contentTypeScope="" ma:versionID="c3e45a581cc654ae8656a19f9c87b034">
  <xsd:schema xmlns:xsd="http://www.w3.org/2001/XMLSchema" xmlns:xs="http://www.w3.org/2001/XMLSchema" xmlns:p="http://schemas.microsoft.com/office/2006/metadata/properties" xmlns:ns2="6aadc366-e0ef-454d-8ef9-f20d71656fc2" targetNamespace="http://schemas.microsoft.com/office/2006/metadata/properties" ma:root="true" ma:fieldsID="85a2cf402f2fdd768436e521f35a39ef" ns2:_="">
    <xsd:import namespace="6aadc366-e0ef-454d-8ef9-f20d71656f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dc366-e0ef-454d-8ef9-f20d71656f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CF1156-B0AA-4A10-8F70-8B1E6516A58C}"/>
</file>

<file path=customXml/itemProps2.xml><?xml version="1.0" encoding="utf-8"?>
<ds:datastoreItem xmlns:ds="http://schemas.openxmlformats.org/officeDocument/2006/customXml" ds:itemID="{D34F3D6E-7883-4E0E-AE33-B6F0D22F50BC}"/>
</file>

<file path=customXml/itemProps3.xml><?xml version="1.0" encoding="utf-8"?>
<ds:datastoreItem xmlns:ds="http://schemas.openxmlformats.org/officeDocument/2006/customXml" ds:itemID="{2501F658-5901-43FD-8AE1-20D9F57F8231}"/>
</file>

<file path=docProps/app.xml><?xml version="1.0" encoding="utf-8"?>
<Properties xmlns="http://schemas.openxmlformats.org/officeDocument/2006/extended-properties" xmlns:vt="http://schemas.openxmlformats.org/officeDocument/2006/docPropsVTypes">
  <TotalTime>1452</TotalTime>
  <Words>1665</Words>
  <Application>Microsoft Office PowerPoint</Application>
  <PresentationFormat>On-screen Show (4:3)</PresentationFormat>
  <Paragraphs>214</Paragraphs>
  <Slides>32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Century Gothic</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Insulin: an indispensable hormone in our body </vt:lpstr>
      <vt:lpstr>PowerPoint Presentation</vt:lpstr>
      <vt:lpstr>PowerPoint Presentation</vt:lpstr>
      <vt:lpstr>PowerPoint Presentation</vt:lpstr>
      <vt:lpstr>PowerPoint Presentation</vt:lpstr>
      <vt:lpstr>Tools for making a collage</vt:lpstr>
      <vt:lpstr>Tools for Genetic engineering  1. Restriction Enzymes</vt:lpstr>
      <vt:lpstr>Restriction Enzymes: How it Works?</vt:lpstr>
      <vt:lpstr>Tools for Genetic engineering   2. Ligase</vt:lpstr>
      <vt:lpstr>Tools for Genetic engineering  3.  Plasmids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dibyendugayatri</dc:creator>
  <cp:lastModifiedBy>idsamanta@gmail.com</cp:lastModifiedBy>
  <cp:revision>86</cp:revision>
  <dcterms:created xsi:type="dcterms:W3CDTF">2016-10-30T20:54:58Z</dcterms:created>
  <dcterms:modified xsi:type="dcterms:W3CDTF">2021-03-30T17:07:53Z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0x01010012CAFC73AD9C6E40A08532756079ECC2</vt:lpwstr>
  </property>
</Properties>
</file>